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71" r:id="rId2"/>
  </p:sldMasterIdLst>
  <p:notesMasterIdLst>
    <p:notesMasterId r:id="rId4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Lst>
  <p:sldSz cx="12192000" cy="6858000"/>
  <p:notesSz cx="7102475" cy="1023302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10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60" autoAdjust="0"/>
  </p:normalViewPr>
  <p:slideViewPr>
    <p:cSldViewPr snapToGrid="0" showGuides="1">
      <p:cViewPr varScale="1">
        <p:scale>
          <a:sx n="92" d="100"/>
          <a:sy n="92" d="100"/>
        </p:scale>
        <p:origin x="2224" y="56"/>
      </p:cViewPr>
      <p:guideLst>
        <p:guide orient="horz" pos="2106"/>
        <p:guide pos="3840"/>
      </p:guideLst>
    </p:cSldViewPr>
  </p:slideViewPr>
  <p:outlineViewPr>
    <p:cViewPr>
      <p:scale>
        <a:sx n="33" d="100"/>
        <a:sy n="33" d="100"/>
      </p:scale>
      <p:origin x="0" y="-2058"/>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8163" cy="51276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1pPr>
            <a:lvl2pPr marR="0" lvl="1"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2pPr>
            <a:lvl3pPr marR="0" lvl="2"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3pPr>
            <a:lvl4pPr marR="0" lvl="3"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4pPr>
            <a:lvl5pPr marR="0" lvl="4"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5pPr>
            <a:lvl6pPr marR="0" lvl="5"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6pPr>
            <a:lvl7pPr marR="0" lvl="6"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7pPr>
            <a:lvl8pPr marR="0" lvl="7"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8pPr>
            <a:lvl9pPr marR="0" lvl="8"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9pPr>
          </a:lstStyle>
          <a:p>
            <a:endParaRPr/>
          </a:p>
        </p:txBody>
      </p:sp>
      <p:sp>
        <p:nvSpPr>
          <p:cNvPr id="4" name="Google Shape;4;n"/>
          <p:cNvSpPr txBox="1">
            <a:spLocks noGrp="1"/>
          </p:cNvSpPr>
          <p:nvPr>
            <p:ph type="dt" idx="10"/>
          </p:nvPr>
        </p:nvSpPr>
        <p:spPr>
          <a:xfrm>
            <a:off x="4024313" y="0"/>
            <a:ext cx="3078162" cy="512763"/>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1pPr>
            <a:lvl2pPr marR="0" lvl="1"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2pPr>
            <a:lvl3pPr marR="0" lvl="2"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3pPr>
            <a:lvl4pPr marR="0" lvl="3"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4pPr>
            <a:lvl5pPr marR="0" lvl="4"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5pPr>
            <a:lvl6pPr marR="0" lvl="5"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6pPr>
            <a:lvl7pPr marR="0" lvl="6"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7pPr>
            <a:lvl8pPr marR="0" lvl="7"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8pPr>
            <a:lvl9pPr marR="0" lvl="8"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9pPr>
          </a:lstStyle>
          <a:p>
            <a:endParaRPr/>
          </a:p>
        </p:txBody>
      </p:sp>
      <p:sp>
        <p:nvSpPr>
          <p:cNvPr id="5" name="Google Shape;5;n"/>
          <p:cNvSpPr>
            <a:spLocks noGrp="1" noRot="1" noChangeAspect="1"/>
          </p:cNvSpPr>
          <p:nvPr>
            <p:ph type="sldImg" idx="3"/>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1200" y="4926013"/>
            <a:ext cx="5683250" cy="402907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1pPr>
            <a:lvl2pPr marL="914400" marR="0" lvl="1" indent="-228600" algn="l" rtl="0">
              <a:spcBef>
                <a:spcPts val="0"/>
              </a:spcBef>
              <a:spcAft>
                <a:spcPts val="0"/>
              </a:spcAft>
              <a:buSzPts val="1400"/>
              <a:buNone/>
              <a:defRPr sz="12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2pPr>
            <a:lvl3pPr marL="1371600" marR="0" lvl="2" indent="-228600" algn="l" rtl="0">
              <a:spcBef>
                <a:spcPts val="0"/>
              </a:spcBef>
              <a:spcAft>
                <a:spcPts val="0"/>
              </a:spcAft>
              <a:buSzPts val="1400"/>
              <a:buNone/>
              <a:defRPr sz="12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3pPr>
            <a:lvl4pPr marL="1828800" marR="0" lvl="3" indent="-228600" algn="l" rtl="0">
              <a:spcBef>
                <a:spcPts val="0"/>
              </a:spcBef>
              <a:spcAft>
                <a:spcPts val="0"/>
              </a:spcAft>
              <a:buSzPts val="1400"/>
              <a:buNone/>
              <a:defRPr sz="12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4pPr>
            <a:lvl5pPr marL="2286000" marR="0" lvl="4" indent="-228600" algn="l" rtl="0">
              <a:spcBef>
                <a:spcPts val="0"/>
              </a:spcBef>
              <a:spcAft>
                <a:spcPts val="0"/>
              </a:spcAft>
              <a:buSzPts val="1400"/>
              <a:buNone/>
              <a:defRPr sz="12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5pPr>
            <a:lvl6pPr marL="2743200" marR="0" lvl="5" indent="-228600" algn="l" rtl="0">
              <a:spcBef>
                <a:spcPts val="0"/>
              </a:spcBef>
              <a:spcAft>
                <a:spcPts val="0"/>
              </a:spcAft>
              <a:buSzPts val="1400"/>
              <a:buNone/>
              <a:defRPr sz="12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6pPr>
            <a:lvl7pPr marL="3200400" marR="0" lvl="6" indent="-228600" algn="l" rtl="0">
              <a:spcBef>
                <a:spcPts val="0"/>
              </a:spcBef>
              <a:spcAft>
                <a:spcPts val="0"/>
              </a:spcAft>
              <a:buSzPts val="1400"/>
              <a:buNone/>
              <a:defRPr sz="12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7pPr>
            <a:lvl8pPr marL="3657600" marR="0" lvl="7" indent="-228600" algn="l" rtl="0">
              <a:spcBef>
                <a:spcPts val="0"/>
              </a:spcBef>
              <a:spcAft>
                <a:spcPts val="0"/>
              </a:spcAft>
              <a:buSzPts val="1400"/>
              <a:buNone/>
              <a:defRPr sz="12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8pPr>
            <a:lvl9pPr marL="4114800" marR="0" lvl="8" indent="-228600" algn="l" rtl="0">
              <a:spcBef>
                <a:spcPts val="0"/>
              </a:spcBef>
              <a:spcAft>
                <a:spcPts val="0"/>
              </a:spcAft>
              <a:buSzPts val="1400"/>
              <a:buNone/>
              <a:defRPr sz="12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9pPr>
          </a:lstStyle>
          <a:p>
            <a:endParaRPr/>
          </a:p>
        </p:txBody>
      </p:sp>
      <p:sp>
        <p:nvSpPr>
          <p:cNvPr id="7" name="Google Shape;7;n"/>
          <p:cNvSpPr txBox="1">
            <a:spLocks noGrp="1"/>
          </p:cNvSpPr>
          <p:nvPr>
            <p:ph type="ftr" idx="11"/>
          </p:nvPr>
        </p:nvSpPr>
        <p:spPr>
          <a:xfrm>
            <a:off x="0" y="9721850"/>
            <a:ext cx="3078163" cy="512763"/>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1pPr>
            <a:lvl2pPr marR="0" lvl="1"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2pPr>
            <a:lvl3pPr marR="0" lvl="2"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3pPr>
            <a:lvl4pPr marR="0" lvl="3"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4pPr>
            <a:lvl5pPr marR="0" lvl="4"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5pPr>
            <a:lvl6pPr marR="0" lvl="5"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6pPr>
            <a:lvl7pPr marR="0" lvl="6"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7pPr>
            <a:lvl8pPr marR="0" lvl="7"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8pPr>
            <a:lvl9pPr marR="0" lvl="8" algn="l" rtl="0">
              <a:spcBef>
                <a:spcPts val="0"/>
              </a:spcBef>
              <a:spcAft>
                <a:spcPts val="0"/>
              </a:spcAft>
              <a:buSzPts val="1400"/>
              <a:buNone/>
              <a:defRPr sz="18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defRPr>
            </a:lvl9pPr>
          </a:lstStyle>
          <a:p>
            <a:endParaRPr/>
          </a:p>
        </p:txBody>
      </p:sp>
      <p:sp>
        <p:nvSpPr>
          <p:cNvPr id="8" name="Google Shape;8;n"/>
          <p:cNvSpPr txBox="1">
            <a:spLocks noGrp="1"/>
          </p:cNvSpPr>
          <p:nvPr>
            <p:ph type="sldNum" idx="12"/>
          </p:nvPr>
        </p:nvSpPr>
        <p:spPr>
          <a:xfrm>
            <a:off x="4024313" y="9721850"/>
            <a:ext cx="3078162" cy="51276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‹nº›</a:t>
            </a:fld>
            <a:endParaRPr sz="1200" b="0" i="0" u="none" strike="noStrike" cap="none">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42898543a4_0_0: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42898543a4_0_0:notes"/>
          <p:cNvSpPr txBox="1">
            <a:spLocks noGrp="1"/>
          </p:cNvSpPr>
          <p:nvPr>
            <p:ph type="body" idx="1"/>
          </p:nvPr>
        </p:nvSpPr>
        <p:spPr>
          <a:xfrm>
            <a:off x="711200" y="4926013"/>
            <a:ext cx="5683200" cy="4029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g342898543a4_0_0:notes"/>
          <p:cNvSpPr txBox="1">
            <a:spLocks noGrp="1"/>
          </p:cNvSpPr>
          <p:nvPr>
            <p:ph type="sldNum" idx="12"/>
          </p:nvPr>
        </p:nvSpPr>
        <p:spPr>
          <a:xfrm>
            <a:off x="4024313" y="9721850"/>
            <a:ext cx="3078300" cy="512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n-US"/>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9: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9: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0: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10: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1: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p11: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2: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12: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3: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13: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4: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4: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5: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15: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6: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p16: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7: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17: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8: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18: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1: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9: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19: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0: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20: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1: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21: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2: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p22: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3: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23: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4: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24: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5: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p25: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6: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26: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8: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p28: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7: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27: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2: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29: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29: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30: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30: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31: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31: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2: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3" name="Google Shape;433;p32: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33: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1" name="Google Shape;441;p33: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4: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p34: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35: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35: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36: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p36: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37: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p37: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38: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38: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3: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39: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1" name="Google Shape;511;p39: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40: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40: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4: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4: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5: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6: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7: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7: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8:notes"/>
          <p:cNvSpPr txBox="1">
            <a:spLocks noGrp="1"/>
          </p:cNvSpPr>
          <p:nvPr>
            <p:ph type="body" idx="1"/>
          </p:nvPr>
        </p:nvSpPr>
        <p:spPr>
          <a:xfrm>
            <a:off x="711200" y="4926013"/>
            <a:ext cx="5683250" cy="40290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8: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22962"/>
            <a:ext cx="9144000" cy="2187001"/>
          </a:xfrm>
        </p:spPr>
        <p:txBody>
          <a:bodyPr anchor="b">
            <a:normAutofit/>
          </a:bodyPr>
          <a:lstStyle>
            <a:lvl1pPr algn="ctr">
              <a:lnSpc>
                <a:spcPct val="130000"/>
              </a:lnSpc>
              <a:defRPr sz="6000">
                <a:effectLst/>
                <a:latin typeface="Calibri Light" panose="020F0302020204030204"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p>
            <a:fld id="{760FBDFE-C587-4B4C-A407-44438C67B59E}"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E70B2-8BF9-45C0-BB95-33D1B9D3A854}" type="slidenum">
              <a:rPr lang="en-US" smtClean="0"/>
              <a:t>‹nº›</a:t>
            </a:fld>
            <a:endParaRPr lang="en-US"/>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Calibri Light" panose="020F0302020204030204" pitchFamily="34" charset="0"/>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60FBDFE-C587-4B4C-A407-44438C67B59E}" type="datetimeFigureOut">
              <a:rPr lang="en-US" smtClean="0"/>
              <a:t>4/14/2025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AE70B2-8BF9-45C0-BB95-33D1B9D3A854}" type="slidenum">
              <a:rPr lang="en-US" smtClean="0"/>
              <a:t>‹nº›</a:t>
            </a:fld>
            <a:endParaRPr lang="en-US"/>
          </a:p>
        </p:txBody>
      </p:sp>
      <p:sp>
        <p:nvSpPr>
          <p:cNvPr id="7" name="Content Placeholder 6"/>
          <p:cNvSpPr>
            <a:spLocks noGrp="1"/>
          </p:cNvSpPr>
          <p:nvPr>
            <p:ph sz="quarter" idx="13"/>
          </p:nvPr>
        </p:nvSpPr>
        <p:spPr>
          <a:xfrm>
            <a:off x="838200" y="551543"/>
            <a:ext cx="10515600" cy="5558971"/>
          </a:xfrm>
        </p:spPr>
        <p:txBody>
          <a:bodyPr/>
          <a:lstStyle/>
          <a:p>
            <a:pPr lvl="0"/>
            <a:r>
              <a:rPr lang="en-US" dirty="0">
                <a:sym typeface="+mn-ea"/>
              </a:rPr>
              <a:t>Click to edit Master text styles</a:t>
            </a:r>
            <a:endParaRPr lang="en-US" dirty="0"/>
          </a:p>
          <a:p>
            <a:pPr lvl="1"/>
            <a:r>
              <a:rPr lang="en-US" dirty="0">
                <a:sym typeface="+mn-ea"/>
              </a:rPr>
              <a:t>Second level</a:t>
            </a:r>
            <a:endParaRPr lang="en-US" dirty="0"/>
          </a:p>
          <a:p>
            <a:pPr lvl="2"/>
            <a:r>
              <a:rPr lang="en-US" dirty="0">
                <a:sym typeface="+mn-ea"/>
              </a:rPr>
              <a:t>Third level</a:t>
            </a:r>
            <a:endParaRPr lang="en-US" dirty="0"/>
          </a:p>
          <a:p>
            <a:pPr lvl="3"/>
            <a:r>
              <a:rPr lang="en-US" dirty="0">
                <a:sym typeface="+mn-ea"/>
              </a:rPr>
              <a:t>Fourth level</a:t>
            </a:r>
            <a:endParaRPr lang="en-US" dirty="0"/>
          </a:p>
          <a:p>
            <a:pPr lvl="4"/>
            <a:r>
              <a:rPr lang="en-US" dirty="0">
                <a:sym typeface="+mn-ea"/>
              </a:rPr>
              <a:t>Fifth level</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pt-BR"/>
              <a:t>Clique para editar o título Mestre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760FBDFE-C587-4B4C-A407-44438C67B59E}" type="datetimeFigureOut">
              <a:rPr lang="en-US" smtClean="0"/>
              <a:t>4/14/2025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E70B2-8BF9-45C0-BB95-33D1B9D3A854}" type="slidenum">
              <a:rPr lang="en-US" smtClean="0"/>
              <a:t>‹nº›</a:t>
            </a:fld>
            <a:endParaRPr lang="en-US" dirty="0"/>
          </a:p>
        </p:txBody>
      </p:sp>
    </p:spTree>
    <p:extLst>
      <p:ext uri="{BB962C8B-B14F-4D97-AF65-F5344CB8AC3E}">
        <p14:creationId xmlns:p14="http://schemas.microsoft.com/office/powerpoint/2010/main" val="128849043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760FBDFE-C587-4B4C-A407-44438C67B59E}" type="datetimeFigureOut">
              <a:rPr lang="en-US" smtClean="0"/>
              <a:t>4/14/2025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E70B2-8BF9-45C0-BB95-33D1B9D3A854}" type="slidenum">
              <a:rPr lang="en-US" smtClean="0"/>
              <a:t>‹nº›</a:t>
            </a:fld>
            <a:endParaRPr lang="en-US" dirty="0"/>
          </a:p>
        </p:txBody>
      </p:sp>
    </p:spTree>
    <p:extLst>
      <p:ext uri="{BB962C8B-B14F-4D97-AF65-F5344CB8AC3E}">
        <p14:creationId xmlns:p14="http://schemas.microsoft.com/office/powerpoint/2010/main" val="197518073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pt-BR"/>
              <a:t>Clique para editar o título Mestre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760FBDFE-C587-4B4C-A407-44438C67B59E}" type="datetimeFigureOut">
              <a:rPr lang="en-US" smtClean="0"/>
              <a:t>4/14/2025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E70B2-8BF9-45C0-BB95-33D1B9D3A854}" type="slidenum">
              <a:rPr lang="en-US" smtClean="0"/>
              <a:t>‹nº›</a:t>
            </a:fld>
            <a:endParaRPr lang="en-US" dirty="0"/>
          </a:p>
        </p:txBody>
      </p:sp>
    </p:spTree>
    <p:extLst>
      <p:ext uri="{BB962C8B-B14F-4D97-AF65-F5344CB8AC3E}">
        <p14:creationId xmlns:p14="http://schemas.microsoft.com/office/powerpoint/2010/main" val="128669910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760FBDFE-C587-4B4C-A407-44438C67B59E}" type="datetimeFigureOut">
              <a:rPr lang="en-US" smtClean="0"/>
              <a:t>4/14/2025</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AE70B2-8BF9-45C0-BB95-33D1B9D3A854}" type="slidenum">
              <a:rPr lang="en-US" smtClean="0"/>
              <a:t>‹nº›</a:t>
            </a:fld>
            <a:endParaRPr lang="en-US" dirty="0"/>
          </a:p>
        </p:txBody>
      </p:sp>
    </p:spTree>
    <p:extLst>
      <p:ext uri="{BB962C8B-B14F-4D97-AF65-F5344CB8AC3E}">
        <p14:creationId xmlns:p14="http://schemas.microsoft.com/office/powerpoint/2010/main" val="275934004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a:t>Clique para editar o título Mestre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760FBDFE-C587-4B4C-A407-44438C67B59E}" type="datetimeFigureOut">
              <a:rPr lang="en-US" smtClean="0"/>
              <a:t>4/14/2025</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AE70B2-8BF9-45C0-BB95-33D1B9D3A854}" type="slidenum">
              <a:rPr lang="en-US" smtClean="0"/>
              <a:t>‹nº›</a:t>
            </a:fld>
            <a:endParaRPr lang="en-US" dirty="0"/>
          </a:p>
        </p:txBody>
      </p:sp>
    </p:spTree>
    <p:extLst>
      <p:ext uri="{BB962C8B-B14F-4D97-AF65-F5344CB8AC3E}">
        <p14:creationId xmlns:p14="http://schemas.microsoft.com/office/powerpoint/2010/main" val="73116097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760FBDFE-C587-4B4C-A407-44438C67B59E}" type="datetimeFigureOut">
              <a:rPr lang="en-US" smtClean="0"/>
              <a:t>4/14/2025</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AE70B2-8BF9-45C0-BB95-33D1B9D3A854}" type="slidenum">
              <a:rPr lang="en-US" smtClean="0"/>
              <a:t>‹nº›</a:t>
            </a:fld>
            <a:endParaRPr lang="en-US" dirty="0"/>
          </a:p>
        </p:txBody>
      </p:sp>
    </p:spTree>
    <p:extLst>
      <p:ext uri="{BB962C8B-B14F-4D97-AF65-F5344CB8AC3E}">
        <p14:creationId xmlns:p14="http://schemas.microsoft.com/office/powerpoint/2010/main" val="300811077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0FBDFE-C587-4B4C-A407-44438C67B59E}" type="datetimeFigureOut">
              <a:rPr lang="en-US" smtClean="0"/>
              <a:t>4/14/2025</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AE70B2-8BF9-45C0-BB95-33D1B9D3A854}" type="slidenum">
              <a:rPr lang="en-US" smtClean="0"/>
              <a:t>‹nº›</a:t>
            </a:fld>
            <a:endParaRPr lang="en-US" dirty="0"/>
          </a:p>
        </p:txBody>
      </p:sp>
    </p:spTree>
    <p:extLst>
      <p:ext uri="{BB962C8B-B14F-4D97-AF65-F5344CB8AC3E}">
        <p14:creationId xmlns:p14="http://schemas.microsoft.com/office/powerpoint/2010/main" val="2188397318"/>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pt-BR"/>
              <a:t>Clique para editar o título Mestre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760FBDFE-C587-4B4C-A407-44438C67B59E}" type="datetimeFigureOut">
              <a:rPr lang="en-US" smtClean="0"/>
              <a:t>4/14/2025</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AE70B2-8BF9-45C0-BB95-33D1B9D3A854}" type="slidenum">
              <a:rPr lang="en-US" smtClean="0"/>
              <a:t>‹nº›</a:t>
            </a:fld>
            <a:endParaRPr lang="en-US" dirty="0"/>
          </a:p>
        </p:txBody>
      </p:sp>
    </p:spTree>
    <p:extLst>
      <p:ext uri="{BB962C8B-B14F-4D97-AF65-F5344CB8AC3E}">
        <p14:creationId xmlns:p14="http://schemas.microsoft.com/office/powerpoint/2010/main" val="3230917162"/>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760FBDFE-C587-4B4C-A407-44438C67B59E}" type="datetimeFigureOut">
              <a:rPr lang="en-US" smtClean="0"/>
              <a:t>4/14/2025</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AE70B2-8BF9-45C0-BB95-33D1B9D3A854}" type="slidenum">
              <a:rPr lang="en-US" smtClean="0"/>
              <a:t>‹nº›</a:t>
            </a:fld>
            <a:endParaRPr lang="en-US" dirty="0"/>
          </a:p>
        </p:txBody>
      </p:sp>
    </p:spTree>
    <p:extLst>
      <p:ext uri="{BB962C8B-B14F-4D97-AF65-F5344CB8AC3E}">
        <p14:creationId xmlns:p14="http://schemas.microsoft.com/office/powerpoint/2010/main" val="36648180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258445"/>
            <a:ext cx="10515600" cy="1325563"/>
          </a:xfrm>
        </p:spPr>
        <p:txBody>
          <a:bodyPr anchor="ctr" anchorCtr="0">
            <a:normAutofit/>
          </a:bodyPr>
          <a:lstStyle>
            <a:lvl1pPr>
              <a:defRPr sz="4400" b="1">
                <a:effectLst/>
                <a:latin typeface="Calibri Light" panose="020F0302020204030204" pitchFamily="34" charset="0"/>
              </a:defRPr>
            </a:lvl1pPr>
          </a:lstStyle>
          <a:p>
            <a:r>
              <a:rPr lang="en-US" dirty="0"/>
              <a:t>Click to edit Master title style</a:t>
            </a:r>
          </a:p>
        </p:txBody>
      </p:sp>
      <p:sp>
        <p:nvSpPr>
          <p:cNvPr id="3" name="Content Placeholder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latin typeface="Calibri Light" panose="020F0302020204030204" pitchFamily="34" charset="0"/>
                <a:cs typeface="Calibri Light" panose="020F0302020204030204" pitchFamily="34" charset="0"/>
              </a:defRPr>
            </a:lvl1pPr>
            <a:lvl2pPr>
              <a:defRPr sz="2400">
                <a:solidFill>
                  <a:schemeClr val="tx1">
                    <a:lumMod val="75000"/>
                    <a:lumOff val="25000"/>
                  </a:schemeClr>
                </a:solidFill>
                <a:latin typeface="Calibri Light" panose="020F0302020204030204" pitchFamily="34" charset="0"/>
                <a:cs typeface="Calibri Light" panose="020F0302020204030204" pitchFamily="34" charset="0"/>
              </a:defRPr>
            </a:lvl2pPr>
            <a:lvl3pPr>
              <a:defRPr sz="2000">
                <a:solidFill>
                  <a:schemeClr val="tx1">
                    <a:lumMod val="75000"/>
                    <a:lumOff val="25000"/>
                  </a:schemeClr>
                </a:solidFill>
                <a:latin typeface="Calibri Light" panose="020F0302020204030204" pitchFamily="34" charset="0"/>
                <a:cs typeface="Calibri Light" panose="020F0302020204030204" pitchFamily="34" charset="0"/>
              </a:defRPr>
            </a:lvl3pPr>
            <a:lvl4pPr>
              <a:defRPr sz="1800">
                <a:solidFill>
                  <a:schemeClr val="tx1">
                    <a:lumMod val="75000"/>
                    <a:lumOff val="25000"/>
                  </a:schemeClr>
                </a:solidFill>
                <a:latin typeface="Calibri Light" panose="020F0302020204030204" pitchFamily="34" charset="0"/>
                <a:cs typeface="Calibri Light" panose="020F0302020204030204" pitchFamily="34" charset="0"/>
              </a:defRPr>
            </a:lvl4pPr>
            <a:lvl5pPr>
              <a:defRPr sz="180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 </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60FBDFE-C587-4B4C-A407-44438C67B59E}"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E70B2-8BF9-45C0-BB95-33D1B9D3A854}" type="slidenum">
              <a:rPr lang="en-US" smtClean="0"/>
              <a:t>‹nº›</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pt-BR"/>
              <a:t>Clique para editar o título Mestre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760FBDFE-C587-4B4C-A407-44438C67B59E}" type="datetimeFigureOut">
              <a:rPr lang="en-US" smtClean="0"/>
              <a:t>4/14/2025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E70B2-8BF9-45C0-BB95-33D1B9D3A854}" type="slidenum">
              <a:rPr lang="en-US" smtClean="0"/>
              <a:t>‹nº›</a:t>
            </a:fld>
            <a:endParaRPr lang="en-US" dirty="0"/>
          </a:p>
        </p:txBody>
      </p:sp>
    </p:spTree>
    <p:extLst>
      <p:ext uri="{BB962C8B-B14F-4D97-AF65-F5344CB8AC3E}">
        <p14:creationId xmlns:p14="http://schemas.microsoft.com/office/powerpoint/2010/main" val="972461104"/>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t-BR"/>
              <a:t>Clique para editar o título Mestre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os estilos de texto Mestres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760FBDFE-C587-4B4C-A407-44438C67B59E}" type="datetimeFigureOut">
              <a:rPr lang="en-US" smtClean="0"/>
              <a:t>4/14/2025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E70B2-8BF9-45C0-BB95-33D1B9D3A854}" type="slidenum">
              <a:rPr lang="en-US" smtClean="0"/>
              <a:t>‹nº›</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12822046"/>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pt-BR"/>
              <a:t>Clique para editar o título Mestre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760FBDFE-C587-4B4C-A407-44438C67B59E}" type="datetimeFigureOut">
              <a:rPr lang="en-US" smtClean="0"/>
              <a:t>4/14/2025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E70B2-8BF9-45C0-BB95-33D1B9D3A854}" type="slidenum">
              <a:rPr lang="en-US" smtClean="0"/>
              <a:t>‹nº›</a:t>
            </a:fld>
            <a:endParaRPr lang="en-US" dirty="0"/>
          </a:p>
        </p:txBody>
      </p:sp>
    </p:spTree>
    <p:extLst>
      <p:ext uri="{BB962C8B-B14F-4D97-AF65-F5344CB8AC3E}">
        <p14:creationId xmlns:p14="http://schemas.microsoft.com/office/powerpoint/2010/main" val="3000488144"/>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r o 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t-BR"/>
              <a:t>Clique para editar o título Mestre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os estilos de texto Mestres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760FBDFE-C587-4B4C-A407-44438C67B59E}" type="datetimeFigureOut">
              <a:rPr lang="en-US" smtClean="0"/>
              <a:t>4/14/2025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E70B2-8BF9-45C0-BB95-33D1B9D3A854}" type="slidenum">
              <a:rPr lang="en-US" smtClean="0"/>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7273964"/>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pt-BR"/>
              <a:t>Clique para editar o título Mestre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os estilos de texto Mestres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760FBDFE-C587-4B4C-A407-44438C67B59E}" type="datetimeFigureOut">
              <a:rPr lang="en-US" smtClean="0"/>
              <a:t>4/14/2025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E70B2-8BF9-45C0-BB95-33D1B9D3A854}" type="slidenum">
              <a:rPr lang="en-US" smtClean="0"/>
              <a:t>‹nº›</a:t>
            </a:fld>
            <a:endParaRPr lang="en-US" dirty="0"/>
          </a:p>
        </p:txBody>
      </p:sp>
    </p:spTree>
    <p:extLst>
      <p:ext uri="{BB962C8B-B14F-4D97-AF65-F5344CB8AC3E}">
        <p14:creationId xmlns:p14="http://schemas.microsoft.com/office/powerpoint/2010/main" val="2041574486"/>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760FBDFE-C587-4B4C-A407-44438C67B59E}" type="datetimeFigureOut">
              <a:rPr lang="en-US" smtClean="0"/>
              <a:t>4/14/2025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E70B2-8BF9-45C0-BB95-33D1B9D3A854}" type="slidenum">
              <a:rPr lang="en-US" smtClean="0"/>
              <a:t>‹nº›</a:t>
            </a:fld>
            <a:endParaRPr lang="en-US" dirty="0"/>
          </a:p>
        </p:txBody>
      </p:sp>
    </p:spTree>
    <p:extLst>
      <p:ext uri="{BB962C8B-B14F-4D97-AF65-F5344CB8AC3E}">
        <p14:creationId xmlns:p14="http://schemas.microsoft.com/office/powerpoint/2010/main" val="3706743868"/>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pt-BR"/>
              <a:t>Clique para editar o título Mestre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760FBDFE-C587-4B4C-A407-44438C67B59E}" type="datetimeFigureOut">
              <a:rPr lang="en-US" smtClean="0"/>
              <a:t>4/14/2025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E70B2-8BF9-45C0-BB95-33D1B9D3A854}" type="slidenum">
              <a:rPr lang="en-US" smtClean="0"/>
              <a:t>‹nº›</a:t>
            </a:fld>
            <a:endParaRPr lang="en-US" dirty="0"/>
          </a:p>
        </p:txBody>
      </p:sp>
    </p:spTree>
    <p:extLst>
      <p:ext uri="{BB962C8B-B14F-4D97-AF65-F5344CB8AC3E}">
        <p14:creationId xmlns:p14="http://schemas.microsoft.com/office/powerpoint/2010/main" val="353995260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3750945"/>
            <a:ext cx="9843135" cy="811530"/>
          </a:xfrm>
        </p:spPr>
        <p:txBody>
          <a:bodyPr anchor="b">
            <a:noAutofit/>
          </a:bodyPr>
          <a:lstStyle>
            <a:lvl1pPr>
              <a:defRPr sz="6000">
                <a:effectLst/>
              </a:defRPr>
            </a:lvl1pPr>
          </a:lstStyle>
          <a:p>
            <a:r>
              <a:rPr lang="en-US" dirty="0">
                <a:sym typeface="+mn-ea"/>
              </a:rPr>
              <a:t>Click to edit Master title style</a:t>
            </a:r>
          </a:p>
        </p:txBody>
      </p:sp>
      <p:sp>
        <p:nvSpPr>
          <p:cNvPr id="3" name="Text Placeholder 2"/>
          <p:cNvSpPr>
            <a:spLocks noGrp="1"/>
          </p:cNvSpPr>
          <p:nvPr>
            <p:ph type="body" idx="1"/>
          </p:nvPr>
        </p:nvSpPr>
        <p:spPr>
          <a:xfrm>
            <a:off x="831850" y="4610028"/>
            <a:ext cx="7321550" cy="647555"/>
          </a:xfrm>
        </p:spPr>
        <p:txBody>
          <a:bodyPr>
            <a:noAutofit/>
          </a:bodyPr>
          <a:lstStyle>
            <a:lvl1pPr marL="0" indent="0">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Slide Number Placeholder 3"/>
          <p:cNvSpPr>
            <a:spLocks noGrp="1"/>
          </p:cNvSpPr>
          <p:nvPr>
            <p:ph type="dt" sz="half" idx="10"/>
          </p:nvPr>
        </p:nvSpPr>
        <p:spPr/>
        <p:txBody>
          <a:bodyPr/>
          <a:lstStyle/>
          <a:p>
            <a:fld id="{760FBDFE-C587-4B4C-A407-44438C67B59E}"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E70B2-8BF9-45C0-BB95-33D1B9D3A854}" type="slidenum">
              <a:rPr lang="en-US" smtClean="0"/>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258445"/>
            <a:ext cx="10515600" cy="1325563"/>
          </a:xfrm>
        </p:spPr>
        <p:txBody>
          <a:bodyPr>
            <a:normAutofit/>
          </a:bodyPr>
          <a:lstStyle>
            <a:lvl1pPr>
              <a:defRPr sz="4400" b="0" i="0">
                <a:effectLst/>
              </a:defRPr>
            </a:lvl1pPr>
          </a:lstStyle>
          <a:p>
            <a:r>
              <a:rPr lang="en-US" dirty="0">
                <a:sym typeface="+mn-ea"/>
              </a:rPr>
              <a:t>Click to edit Master title style</a:t>
            </a:r>
            <a:endParaRPr lang="en-US" dirty="0"/>
          </a:p>
        </p:txBody>
      </p:sp>
      <p:sp>
        <p:nvSpPr>
          <p:cNvPr id="3" name="Content Placeholder 2"/>
          <p:cNvSpPr>
            <a:spLocks noGrp="1"/>
          </p:cNvSpPr>
          <p:nvPr>
            <p:ph sz="half" idx="1"/>
          </p:nvPr>
        </p:nvSpPr>
        <p:spPr>
          <a:xfrm>
            <a:off x="647700" y="1825625"/>
            <a:ext cx="5181600" cy="4351338"/>
          </a:xfrm>
        </p:spPr>
        <p:txBody>
          <a:bodyPr>
            <a:normAutofit/>
          </a:bodyPr>
          <a:lstStyle>
            <a:lvl1pPr>
              <a:lnSpc>
                <a:spcPct val="150000"/>
              </a:lnSpc>
              <a:defRPr sz="2800">
                <a:solidFill>
                  <a:schemeClr val="tx1">
                    <a:lumMod val="75000"/>
                    <a:lumOff val="25000"/>
                  </a:schemeClr>
                </a:solidFill>
                <a:latin typeface="Calibri Light" panose="020F0302020204030204" pitchFamily="34" charset="0"/>
                <a:cs typeface="Calibri Light" panose="020F0302020204030204" pitchFamily="34" charset="0"/>
              </a:defRPr>
            </a:lvl1pPr>
            <a:lvl2pPr>
              <a:lnSpc>
                <a:spcPct val="150000"/>
              </a:lnSpc>
              <a:defRPr sz="2400">
                <a:solidFill>
                  <a:schemeClr val="tx1">
                    <a:lumMod val="75000"/>
                    <a:lumOff val="25000"/>
                  </a:schemeClr>
                </a:solidFill>
                <a:latin typeface="Calibri Light" panose="020F0302020204030204" pitchFamily="34" charset="0"/>
                <a:cs typeface="Calibri Light" panose="020F0302020204030204" pitchFamily="34" charset="0"/>
              </a:defRPr>
            </a:lvl2pPr>
            <a:lvl3pPr>
              <a:lnSpc>
                <a:spcPct val="150000"/>
              </a:lnSpc>
              <a:defRPr sz="2000">
                <a:solidFill>
                  <a:schemeClr val="tx1">
                    <a:lumMod val="75000"/>
                    <a:lumOff val="25000"/>
                  </a:schemeClr>
                </a:solidFill>
                <a:latin typeface="Calibri Light" panose="020F0302020204030204" pitchFamily="34" charset="0"/>
                <a:cs typeface="Calibri Light" panose="020F0302020204030204" pitchFamily="34" charset="0"/>
              </a:defRPr>
            </a:lvl3pPr>
            <a:lvl4pPr>
              <a:lnSpc>
                <a:spcPct val="150000"/>
              </a:lnSpc>
              <a:defRPr sz="1800">
                <a:solidFill>
                  <a:schemeClr val="tx1">
                    <a:lumMod val="75000"/>
                    <a:lumOff val="25000"/>
                  </a:schemeClr>
                </a:solidFill>
                <a:latin typeface="Calibri Light" panose="020F0302020204030204" pitchFamily="34" charset="0"/>
                <a:cs typeface="Calibri Light" panose="020F0302020204030204" pitchFamily="34" charset="0"/>
              </a:defRPr>
            </a:lvl4pPr>
            <a:lvl5pPr>
              <a:lnSpc>
                <a:spcPct val="150000"/>
              </a:lnSpc>
              <a:defRPr sz="180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981700" y="1825625"/>
            <a:ext cx="5181600" cy="4351338"/>
          </a:xfrm>
        </p:spPr>
        <p:txBody>
          <a:bodyPr>
            <a:normAutofit/>
          </a:bodyPr>
          <a:lstStyle>
            <a:lvl1pPr>
              <a:lnSpc>
                <a:spcPct val="150000"/>
              </a:lnSpc>
              <a:defRPr kumimoji="0" lang="en-US" sz="2800" b="0" i="0" u="none" strike="noStrike" kern="1200" cap="none" spc="0" normalizeH="0" baseline="0" noProof="1" dirty="0">
                <a:solidFill>
                  <a:schemeClr val="tx1">
                    <a:lumMod val="75000"/>
                    <a:lumOff val="25000"/>
                  </a:schemeClr>
                </a:solidFill>
                <a:latin typeface="Calibri Light" panose="020F0302020204030204" pitchFamily="34" charset="0"/>
                <a:ea typeface="+mn-ea"/>
                <a:cs typeface="+mn-cs"/>
              </a:defRPr>
            </a:lvl1pPr>
            <a:lvl2pPr>
              <a:lnSpc>
                <a:spcPct val="150000"/>
              </a:lnSpc>
              <a:defRPr sz="2400">
                <a:solidFill>
                  <a:schemeClr val="tx1">
                    <a:lumMod val="75000"/>
                    <a:lumOff val="25000"/>
                  </a:schemeClr>
                </a:solidFill>
              </a:defRPr>
            </a:lvl2pPr>
            <a:lvl3pPr>
              <a:lnSpc>
                <a:spcPct val="150000"/>
              </a:lnSpc>
              <a:defRPr sz="2000">
                <a:solidFill>
                  <a:schemeClr val="tx1">
                    <a:lumMod val="75000"/>
                    <a:lumOff val="25000"/>
                  </a:schemeClr>
                </a:solidFill>
              </a:defRPr>
            </a:lvl3pPr>
            <a:lvl4pPr>
              <a:lnSpc>
                <a:spcPct val="150000"/>
              </a:lnSpc>
              <a:defRPr sz="2000">
                <a:solidFill>
                  <a:schemeClr val="tx1">
                    <a:lumMod val="75000"/>
                    <a:lumOff val="25000"/>
                  </a:schemeClr>
                </a:solidFill>
              </a:defRPr>
            </a:lvl4pPr>
            <a:lvl5pPr>
              <a:lnSpc>
                <a:spcPct val="150000"/>
              </a:lnSpc>
              <a:defRPr sz="2000">
                <a:solidFill>
                  <a:schemeClr val="tx1">
                    <a:lumMod val="75000"/>
                    <a:lumOff val="25000"/>
                  </a:schemeClr>
                </a:solidFill>
              </a:defRPr>
            </a:lvl5pPr>
          </a:lstStyle>
          <a:p>
            <a:pPr lvl="0"/>
            <a:r>
              <a:rPr lang="en-US" dirty="0"/>
              <a:t>Click to edit Master text styles</a:t>
            </a:r>
          </a:p>
          <a:p>
            <a:pPr lvl="1"/>
            <a:r>
              <a:rPr lang="en-US" dirty="0">
                <a:sym typeface="+mn-ea"/>
              </a:rPr>
              <a:t>Second level</a:t>
            </a:r>
            <a:endParaRPr lang="en-US" dirty="0"/>
          </a:p>
          <a:p>
            <a:pPr lvl="2"/>
            <a:r>
              <a:rPr lang="en-US" dirty="0">
                <a:sym typeface="+mn-ea"/>
              </a:rPr>
              <a:t>Third level</a:t>
            </a:r>
            <a:endParaRPr lang="en-US" dirty="0"/>
          </a:p>
          <a:p>
            <a:pPr lvl="3"/>
            <a:r>
              <a:rPr lang="en-US" dirty="0">
                <a:sym typeface="+mn-ea"/>
              </a:rPr>
              <a:t>Fourth level</a:t>
            </a:r>
            <a:endParaRPr lang="en-US" dirty="0"/>
          </a:p>
          <a:p>
            <a:pPr lvl="4"/>
            <a:r>
              <a:rPr lang="en-US" dirty="0">
                <a:sym typeface="+mn-ea"/>
              </a:rPr>
              <a:t>Fifth level</a:t>
            </a:r>
            <a:endParaRPr lang="en-US" dirty="0"/>
          </a:p>
        </p:txBody>
      </p:sp>
      <p:sp>
        <p:nvSpPr>
          <p:cNvPr id="5" name="Date Placeholder 4"/>
          <p:cNvSpPr>
            <a:spLocks noGrp="1"/>
          </p:cNvSpPr>
          <p:nvPr>
            <p:ph type="dt" sz="half" idx="10"/>
          </p:nvPr>
        </p:nvSpPr>
        <p:spPr/>
        <p:txBody>
          <a:bodyPr/>
          <a:lstStyle/>
          <a:p>
            <a:fld id="{760FBDFE-C587-4B4C-A407-44438C67B59E}"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AE70B2-8BF9-45C0-BB95-33D1B9D3A854}" type="slidenum">
              <a:rPr lang="en-US" smtClean="0"/>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sz="4400"/>
            </a:lvl1pPr>
          </a:lstStyle>
          <a:p>
            <a:r>
              <a:rPr lang="en-US" dirty="0">
                <a:sym typeface="+mn-ea"/>
              </a:rPr>
              <a:t>Click to edit Master title style</a:t>
            </a:r>
            <a:endParaRPr lang="en-US"/>
          </a:p>
        </p:txBody>
      </p:sp>
      <p:sp>
        <p:nvSpPr>
          <p:cNvPr id="3" name="Text Placeholder 2"/>
          <p:cNvSpPr>
            <a:spLocks noGrp="1"/>
          </p:cNvSpPr>
          <p:nvPr>
            <p:ph type="body" idx="1"/>
          </p:nvPr>
        </p:nvSpPr>
        <p:spPr>
          <a:xfrm>
            <a:off x="839788" y="1744961"/>
            <a:ext cx="5157787" cy="823912"/>
          </a:xfrm>
        </p:spPr>
        <p:txBody>
          <a:bodyPr anchor="b"/>
          <a:lstStyle>
            <a:lvl1pPr marL="0" indent="0">
              <a:buNone/>
              <a:defRPr sz="2400" b="1">
                <a:latin typeface="Calibri Light" panose="020F0302020204030204" pitchFamily="34" charset="0"/>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615609"/>
            <a:ext cx="5157787" cy="35740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atin typeface="Calibri Light" panose="020F0302020204030204" pitchFamily="34" charset="0"/>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内容占位符 5"/>
          <p:cNvSpPr>
            <a:spLocks noGrp="1"/>
          </p:cNvSpPr>
          <p:nvPr>
            <p:ph sz="quarter" idx="4"/>
          </p:nvPr>
        </p:nvSpPr>
        <p:spPr>
          <a:xfrm>
            <a:off x="6172200" y="2615609"/>
            <a:ext cx="5183188" cy="3574054"/>
          </a:xfrm>
        </p:spPr>
        <p:txBody>
          <a:bodyPr/>
          <a:lstStyle/>
          <a:p>
            <a:pPr lvl="0"/>
            <a:r>
              <a:rPr lang="en-US" dirty="0">
                <a:sym typeface="+mn-ea"/>
              </a:rPr>
              <a:t>Click to edit Master text styles</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760FBDFE-C587-4B4C-A407-44438C67B59E}" type="datetimeFigureOut">
              <a:rPr lang="en-US" smtClean="0"/>
              <a:t>4/14/2025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AE70B2-8BF9-45C0-BB95-33D1B9D3A854}" type="slidenum">
              <a:rPr lang="en-US" smtClean="0"/>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2766219"/>
            <a:ext cx="10515600" cy="1325563"/>
          </a:xfrm>
        </p:spPr>
        <p:txBody>
          <a:bodyPr>
            <a:normAutofit/>
          </a:bodyPr>
          <a:lstStyle>
            <a:lvl1pPr algn="ctr">
              <a:defRPr sz="4400" b="0">
                <a:effectLst/>
                <a:latin typeface="Calibri Light" panose="020F0302020204030204" pitchFamily="34" charset="0"/>
                <a:cs typeface="Calibri Light" panose="020F030202020403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760FBDFE-C587-4B4C-A407-44438C67B59E}" type="datetimeFigureOut">
              <a:rPr lang="en-US" smtClean="0"/>
              <a:t>4/14/2025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AE70B2-8BF9-45C0-BB95-33D1B9D3A854}" type="slidenum">
              <a:rPr lang="en-US" smtClean="0"/>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0FBDFE-C587-4B4C-A407-44438C67B59E}" type="datetimeFigureOut">
              <a:rPr lang="en-US" smtClean="0"/>
              <a:t>4/14/2025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AE70B2-8BF9-45C0-BB95-33D1B9D3A854}" type="slidenum">
              <a:rPr lang="en-US" smtClean="0"/>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6747" y="127000"/>
            <a:ext cx="4165200" cy="1600200"/>
          </a:xfrm>
        </p:spPr>
        <p:txBody>
          <a:bodyPr anchor="ctr" anchorCtr="0">
            <a:normAutofit/>
          </a:bodyPr>
          <a:lstStyle>
            <a:lvl1pPr>
              <a:defRPr sz="3200" b="0">
                <a:effectLst/>
                <a:latin typeface="Calibri Light" panose="020F0302020204030204" pitchFamily="34" charset="0"/>
                <a:cs typeface="Calibri Light" panose="020F0302020204030204" pitchFamily="34" charset="0"/>
              </a:defRPr>
            </a:lvl1pPr>
          </a:lstStyle>
          <a:p>
            <a:r>
              <a:rPr lang="en-US" dirty="0"/>
              <a:t>Click to edit Master title style</a:t>
            </a:r>
          </a:p>
        </p:txBody>
      </p:sp>
      <p:sp>
        <p:nvSpPr>
          <p:cNvPr id="3" name="Picture Placeholder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51827" y="2057400"/>
            <a:ext cx="4165200" cy="3811588"/>
          </a:xfrm>
        </p:spPr>
        <p:txBody>
          <a:bodyPr>
            <a:normAutofit/>
          </a:bodyPr>
          <a:lstStyle>
            <a:lvl1pPr marL="0" indent="0">
              <a:lnSpc>
                <a:spcPct val="15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EFD9D74-47D9-4702-A33C-335B63B48DBF}" type="datetimeFigureOut">
              <a:rPr lang="en-US" smtClean="0"/>
              <a:t>4/14/2025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BC47A4-756D-490B-A52F-7D9E2C9FC05F}" type="slidenum">
              <a:rPr lang="en-US" smtClean="0"/>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24484" y="365125"/>
            <a:ext cx="1529316" cy="5811838"/>
          </a:xfrm>
        </p:spPr>
        <p:txBody>
          <a:bodyPr vert="eaVert">
            <a:normAutofit/>
          </a:bodyPr>
          <a:lstStyle>
            <a:lvl1pPr>
              <a:defRPr sz="4400"/>
            </a:lvl1pPr>
          </a:lstStyle>
          <a:p>
            <a:r>
              <a:rPr lang="en-US"/>
              <a:t>Click to edit Master title style</a:t>
            </a:r>
          </a:p>
        </p:txBody>
      </p:sp>
      <p:sp>
        <p:nvSpPr>
          <p:cNvPr id="3" name="Vertical Text Placeholder 2"/>
          <p:cNvSpPr>
            <a:spLocks noGrp="1"/>
          </p:cNvSpPr>
          <p:nvPr>
            <p:ph type="body" orient="vert" idx="1"/>
          </p:nvPr>
        </p:nvSpPr>
        <p:spPr>
          <a:xfrm>
            <a:off x="838200" y="365125"/>
            <a:ext cx="8879958"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60FBDFE-C587-4B4C-A407-44438C67B59E}"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E70B2-8BF9-45C0-BB95-33D1B9D3A854}" type="slidenum">
              <a:rPr lang="en-US" smtClean="0"/>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baseline="0">
                <a:solidFill>
                  <a:schemeClr val="tx1">
                    <a:tint val="75000"/>
                  </a:schemeClr>
                </a:solidFill>
              </a:defRPr>
            </a:lvl1pPr>
          </a:lstStyle>
          <a:p>
            <a:fld id="{760FBDFE-C587-4B4C-A407-44438C67B59E}" type="datetimeFigureOut">
              <a:rPr lang="en-US" smtClean="0"/>
              <a:t>4/14/2025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latin typeface="Calibri Light" panose="020F0302020204030204" pitchFamily="34" charset="0"/>
                <a:cs typeface="Calibri Light" panose="020F030202020403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latin typeface="Calibri Light" panose="020F0302020204030204" pitchFamily="34" charset="0"/>
                <a:cs typeface="Calibri Light" panose="020F0302020204030204" pitchFamily="34" charset="0"/>
              </a:defRPr>
            </a:lvl1pPr>
          </a:lstStyle>
          <a:p>
            <a:fld id="{49AE70B2-8BF9-45C0-BB95-33D1B9D3A854}" type="slidenum">
              <a:rPr lang="en-US" smtClean="0"/>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000" kern="1200">
          <a:solidFill>
            <a:schemeClr val="tx1"/>
          </a:solidFill>
          <a:latin typeface="Calibri Light" panose="020F0302020204030204" pitchFamily="34" charset="0"/>
          <a:ea typeface="+mj-ea"/>
          <a:cs typeface="+mj-cs"/>
        </a:defRPr>
      </a:lvl1pPr>
    </p:titleStyle>
    <p:body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2800" b="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effectLst/>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effectLst/>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effectLst/>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pt-BR"/>
              <a:t>Clique para editar o título Mestre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60FBDFE-C587-4B4C-A407-44438C67B59E}" type="datetimeFigureOut">
              <a:rPr lang="en-US" smtClean="0"/>
              <a:t>4/14/2025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9AE70B2-8BF9-45C0-BB95-33D1B9D3A854}" type="slidenum">
              <a:rPr lang="en-US" smtClean="0"/>
              <a:t>‹nº›</a:t>
            </a:fld>
            <a:endParaRPr lang="en-US" dirty="0"/>
          </a:p>
        </p:txBody>
      </p:sp>
    </p:spTree>
    <p:extLst>
      <p:ext uri="{BB962C8B-B14F-4D97-AF65-F5344CB8AC3E}">
        <p14:creationId xmlns:p14="http://schemas.microsoft.com/office/powerpoint/2010/main" val="155143508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jp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62.png"/><Relationship Id="rId11" Type="http://schemas.openxmlformats.org/officeDocument/2006/relationships/image" Target="../media/image1.jp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1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jpg"/><Relationship Id="rId5" Type="http://schemas.openxmlformats.org/officeDocument/2006/relationships/image" Target="../media/image69.jpeg"/><Relationship Id="rId4" Type="http://schemas.openxmlformats.org/officeDocument/2006/relationships/image" Target="../media/image68.jpeg"/></Relationships>
</file>

<file path=ppt/slides/_rels/slide14.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70.png"/><Relationship Id="rId7" Type="http://schemas.openxmlformats.org/officeDocument/2006/relationships/image" Target="../media/image74.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1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jpg"/><Relationship Id="rId5" Type="http://schemas.openxmlformats.org/officeDocument/2006/relationships/image" Target="../media/image14.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79.png"/><Relationship Id="rId11" Type="http://schemas.openxmlformats.org/officeDocument/2006/relationships/image" Target="../media/image1.jp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1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jpg"/><Relationship Id="rId5" Type="http://schemas.openxmlformats.org/officeDocument/2006/relationships/image" Target="../media/image86.jpeg"/><Relationship Id="rId4" Type="http://schemas.openxmlformats.org/officeDocument/2006/relationships/image" Target="../media/image85.jpeg"/></Relationships>
</file>

<file path=ppt/slides/_rels/slide18.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90.jpeg"/><Relationship Id="rId11" Type="http://schemas.openxmlformats.org/officeDocument/2006/relationships/image" Target="../media/image1.jpg"/><Relationship Id="rId5" Type="http://schemas.openxmlformats.org/officeDocument/2006/relationships/image" Target="../media/image89.jpeg"/><Relationship Id="rId10" Type="http://schemas.openxmlformats.org/officeDocument/2006/relationships/image" Target="../media/image94.jpeg"/><Relationship Id="rId4" Type="http://schemas.openxmlformats.org/officeDocument/2006/relationships/image" Target="../media/image88.jpeg"/><Relationship Id="rId9" Type="http://schemas.openxmlformats.org/officeDocument/2006/relationships/image" Target="../media/image93.jpeg"/></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68.jpeg"/><Relationship Id="rId4" Type="http://schemas.openxmlformats.org/officeDocument/2006/relationships/image" Target="../media/image69.jpe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jp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4.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jpg"/><Relationship Id="rId5" Type="http://schemas.openxmlformats.org/officeDocument/2006/relationships/image" Target="../media/image15.jpeg"/><Relationship Id="rId4" Type="http://schemas.openxmlformats.org/officeDocument/2006/relationships/image" Target="../media/image69.jpeg"/></Relationships>
</file>

<file path=ppt/slides/_rels/slide2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105.jpeg"/><Relationship Id="rId7" Type="http://schemas.openxmlformats.org/officeDocument/2006/relationships/image" Target="../media/image109.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1.jpg"/><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13.png"/><Relationship Id="rId5" Type="http://schemas.openxmlformats.org/officeDocument/2006/relationships/image" Target="../media/image112.png"/><Relationship Id="rId10" Type="http://schemas.openxmlformats.org/officeDocument/2006/relationships/image" Target="../media/image1.jpg"/><Relationship Id="rId4" Type="http://schemas.openxmlformats.org/officeDocument/2006/relationships/image" Target="../media/image111.png"/><Relationship Id="rId9" Type="http://schemas.openxmlformats.org/officeDocument/2006/relationships/image" Target="../media/image116.png"/></Relationships>
</file>

<file path=ppt/slides/_rels/slide2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85.jpeg"/></Relationships>
</file>

<file path=ppt/slides/_rels/slide26.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20.jpeg"/><Relationship Id="rId11" Type="http://schemas.openxmlformats.org/officeDocument/2006/relationships/image" Target="../media/image1.jpg"/><Relationship Id="rId5" Type="http://schemas.openxmlformats.org/officeDocument/2006/relationships/image" Target="../media/image119.jpeg"/><Relationship Id="rId10" Type="http://schemas.openxmlformats.org/officeDocument/2006/relationships/image" Target="../media/image124.jpeg"/><Relationship Id="rId4" Type="http://schemas.openxmlformats.org/officeDocument/2006/relationships/image" Target="../media/image118.jpeg"/><Relationship Id="rId9" Type="http://schemas.openxmlformats.org/officeDocument/2006/relationships/image" Target="../media/image123.jpeg"/></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1.jpg"/><Relationship Id="rId4" Type="http://schemas.openxmlformats.org/officeDocument/2006/relationships/image" Target="../media/image68.jpeg"/></Relationships>
</file>

<file path=ppt/slides/_rels/slide28.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5.jpeg"/><Relationship Id="rId7" Type="http://schemas.openxmlformats.org/officeDocument/2006/relationships/image" Target="../media/image129.jpeg"/><Relationship Id="rId12"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128.jpeg"/><Relationship Id="rId11" Type="http://schemas.openxmlformats.org/officeDocument/2006/relationships/image" Target="../media/image133.jpeg"/><Relationship Id="rId5" Type="http://schemas.openxmlformats.org/officeDocument/2006/relationships/image" Target="../media/image127.jpeg"/><Relationship Id="rId10" Type="http://schemas.openxmlformats.org/officeDocument/2006/relationships/image" Target="../media/image132.jpeg"/><Relationship Id="rId4" Type="http://schemas.openxmlformats.org/officeDocument/2006/relationships/image" Target="../media/image126.jpeg"/><Relationship Id="rId9" Type="http://schemas.openxmlformats.org/officeDocument/2006/relationships/image" Target="../media/image131.jpe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jp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jpg"/><Relationship Id="rId5" Type="http://schemas.openxmlformats.org/officeDocument/2006/relationships/image" Target="../media/image134.jpeg"/><Relationship Id="rId4" Type="http://schemas.openxmlformats.org/officeDocument/2006/relationships/image" Target="../media/image69.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openxmlformats.org/officeDocument/2006/relationships/image" Target="../media/image140.jpeg"/><Relationship Id="rId13" Type="http://schemas.openxmlformats.org/officeDocument/2006/relationships/image" Target="../media/image145.jpeg"/><Relationship Id="rId3" Type="http://schemas.openxmlformats.org/officeDocument/2006/relationships/image" Target="../media/image135.jpeg"/><Relationship Id="rId7" Type="http://schemas.openxmlformats.org/officeDocument/2006/relationships/image" Target="../media/image139.jpeg"/><Relationship Id="rId12" Type="http://schemas.openxmlformats.org/officeDocument/2006/relationships/image" Target="../media/image144.jpe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138.jpeg"/><Relationship Id="rId11" Type="http://schemas.openxmlformats.org/officeDocument/2006/relationships/image" Target="../media/image143.jpeg"/><Relationship Id="rId5" Type="http://schemas.openxmlformats.org/officeDocument/2006/relationships/image" Target="../media/image137.jpeg"/><Relationship Id="rId10" Type="http://schemas.openxmlformats.org/officeDocument/2006/relationships/image" Target="../media/image142.jpeg"/><Relationship Id="rId4" Type="http://schemas.openxmlformats.org/officeDocument/2006/relationships/image" Target="../media/image136.jpeg"/><Relationship Id="rId9" Type="http://schemas.openxmlformats.org/officeDocument/2006/relationships/image" Target="../media/image141.jpeg"/><Relationship Id="rId14" Type="http://schemas.openxmlformats.org/officeDocument/2006/relationships/image" Target="../media/image1.jpg"/></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1.jpg"/><Relationship Id="rId4" Type="http://schemas.openxmlformats.org/officeDocument/2006/relationships/image" Target="../media/image68.jpeg"/></Relationships>
</file>

<file path=ppt/slides/_rels/slide34.xml.rels><?xml version="1.0" encoding="UTF-8" standalone="yes"?>
<Relationships xmlns="http://schemas.openxmlformats.org/package/2006/relationships"><Relationship Id="rId8" Type="http://schemas.openxmlformats.org/officeDocument/2006/relationships/image" Target="../media/image151.jpeg"/><Relationship Id="rId13" Type="http://schemas.openxmlformats.org/officeDocument/2006/relationships/image" Target="../media/image1.jpg"/><Relationship Id="rId3" Type="http://schemas.openxmlformats.org/officeDocument/2006/relationships/image" Target="../media/image146.jpeg"/><Relationship Id="rId7" Type="http://schemas.openxmlformats.org/officeDocument/2006/relationships/image" Target="../media/image150.jpeg"/><Relationship Id="rId12" Type="http://schemas.openxmlformats.org/officeDocument/2006/relationships/image" Target="../media/image155.jpe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149.jpeg"/><Relationship Id="rId11" Type="http://schemas.openxmlformats.org/officeDocument/2006/relationships/image" Target="../media/image154.jpeg"/><Relationship Id="rId5" Type="http://schemas.openxmlformats.org/officeDocument/2006/relationships/image" Target="../media/image148.jpeg"/><Relationship Id="rId10" Type="http://schemas.openxmlformats.org/officeDocument/2006/relationships/image" Target="../media/image153.jpeg"/><Relationship Id="rId4" Type="http://schemas.openxmlformats.org/officeDocument/2006/relationships/image" Target="../media/image147.jpeg"/><Relationship Id="rId9" Type="http://schemas.openxmlformats.org/officeDocument/2006/relationships/image" Target="../media/image152.jpeg"/></Relationships>
</file>

<file path=ppt/slides/_rels/slide3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1.jpg"/><Relationship Id="rId5" Type="http://schemas.openxmlformats.org/officeDocument/2006/relationships/image" Target="../media/image158.jpeg"/><Relationship Id="rId4" Type="http://schemas.openxmlformats.org/officeDocument/2006/relationships/image" Target="../media/image157.jpeg"/></Relationships>
</file>

<file path=ppt/slides/_rels/slide36.xml.rels><?xml version="1.0" encoding="UTF-8" standalone="yes"?>
<Relationships xmlns="http://schemas.openxmlformats.org/package/2006/relationships"><Relationship Id="rId8" Type="http://schemas.openxmlformats.org/officeDocument/2006/relationships/image" Target="../media/image164.jpeg"/><Relationship Id="rId3" Type="http://schemas.openxmlformats.org/officeDocument/2006/relationships/image" Target="../media/image159.jpeg"/><Relationship Id="rId7" Type="http://schemas.openxmlformats.org/officeDocument/2006/relationships/image" Target="../media/image163.jpeg"/><Relationship Id="rId12"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162.jpeg"/><Relationship Id="rId11" Type="http://schemas.openxmlformats.org/officeDocument/2006/relationships/image" Target="../media/image167.jpeg"/><Relationship Id="rId5" Type="http://schemas.openxmlformats.org/officeDocument/2006/relationships/image" Target="../media/image161.jpeg"/><Relationship Id="rId10" Type="http://schemas.openxmlformats.org/officeDocument/2006/relationships/image" Target="../media/image166.jpeg"/><Relationship Id="rId4" Type="http://schemas.openxmlformats.org/officeDocument/2006/relationships/image" Target="../media/image160.jpeg"/><Relationship Id="rId9" Type="http://schemas.openxmlformats.org/officeDocument/2006/relationships/image" Target="../media/image165.jpeg"/></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1.jpg"/><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image" Target="../media/image168.jpeg"/><Relationship Id="rId7" Type="http://schemas.openxmlformats.org/officeDocument/2006/relationships/image" Target="../media/image172.jpe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171.jpeg"/><Relationship Id="rId11" Type="http://schemas.openxmlformats.org/officeDocument/2006/relationships/image" Target="../media/image1.jpg"/><Relationship Id="rId5" Type="http://schemas.openxmlformats.org/officeDocument/2006/relationships/image" Target="../media/image170.jpeg"/><Relationship Id="rId10" Type="http://schemas.openxmlformats.org/officeDocument/2006/relationships/image" Target="../media/image175.jpeg"/><Relationship Id="rId4" Type="http://schemas.openxmlformats.org/officeDocument/2006/relationships/image" Target="../media/image169.jpeg"/><Relationship Id="rId9" Type="http://schemas.openxmlformats.org/officeDocument/2006/relationships/image" Target="../media/image174.jpeg"/></Relationships>
</file>

<file path=ppt/slides/_rels/slide3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1.jpg"/><Relationship Id="rId4" Type="http://schemas.openxmlformats.org/officeDocument/2006/relationships/image" Target="../media/image85.jpe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40.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179.png"/><Relationship Id="rId11" Type="http://schemas.openxmlformats.org/officeDocument/2006/relationships/image" Target="../media/image1.jpg"/><Relationship Id="rId5" Type="http://schemas.openxmlformats.org/officeDocument/2006/relationships/image" Target="../media/image178.png"/><Relationship Id="rId10" Type="http://schemas.openxmlformats.org/officeDocument/2006/relationships/image" Target="../media/image183.png"/><Relationship Id="rId4" Type="http://schemas.openxmlformats.org/officeDocument/2006/relationships/image" Target="../media/image177.png"/><Relationship Id="rId9" Type="http://schemas.openxmlformats.org/officeDocument/2006/relationships/image" Target="../media/image182.png"/></Relationships>
</file>

<file path=ppt/slides/_rels/slide41.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hyperlink" Target="mailto:amazontourtrips@gmail.com" TargetMode="External"/><Relationship Id="rId5" Type="http://schemas.openxmlformats.org/officeDocument/2006/relationships/image" Target="../media/image185.jpeg"/><Relationship Id="rId4" Type="http://schemas.openxmlformats.org/officeDocument/2006/relationships/image" Target="../media/image134.jpe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jpg"/><Relationship Id="rId5" Type="http://schemas.openxmlformats.org/officeDocument/2006/relationships/image" Target="../media/image27.jpe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jp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jpg"/><Relationship Id="rId4" Type="http://schemas.openxmlformats.org/officeDocument/2006/relationships/image" Target="../media/image38.jpe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2" name="Google Shape;92;g342898543a4_0_0"/>
          <p:cNvSpPr txBox="1">
            <a:spLocks noGrp="1"/>
          </p:cNvSpPr>
          <p:nvPr>
            <p:ph type="subTitle" idx="1"/>
          </p:nvPr>
        </p:nvSpPr>
        <p:spPr>
          <a:xfrm>
            <a:off x="6296025" y="1983405"/>
            <a:ext cx="5895976" cy="3917991"/>
          </a:xfrm>
          <a:prstGeom prst="rect">
            <a:avLst/>
          </a:prstGeom>
        </p:spPr>
        <p:txBody>
          <a:bodyPr spcFirstLastPara="1" wrap="square" lIns="91425" tIns="45700" rIns="91425" bIns="45700" anchor="t" anchorCtr="0">
            <a:noAutofit/>
          </a:bodyPr>
          <a:lstStyle/>
          <a:p>
            <a:pPr marL="0" lvl="0" indent="0" algn="ctr" rtl="0">
              <a:spcBef>
                <a:spcPts val="360"/>
              </a:spcBef>
              <a:spcAft>
                <a:spcPts val="0"/>
              </a:spcAft>
              <a:buClr>
                <a:schemeClr val="dk1"/>
              </a:buClr>
              <a:buSzPts val="1100"/>
              <a:buFont typeface="Arial" panose="020B0604020202020204"/>
              <a:buNone/>
            </a:pPr>
            <a:r>
              <a:rPr lang="en-US" sz="4500" b="1" dirty="0">
                <a:solidFill>
                  <a:schemeClr val="tx1"/>
                </a:solidFill>
              </a:rPr>
              <a:t>PROPERTIES AVAILABLE FOR THE DATES OF </a:t>
            </a:r>
            <a:r>
              <a:rPr lang="en-US" altLang="en-US" sz="4500" b="1" dirty="0">
                <a:solidFill>
                  <a:schemeClr val="tx1"/>
                </a:solidFill>
              </a:rPr>
              <a:t>COP</a:t>
            </a:r>
            <a:r>
              <a:rPr lang="en-US" sz="4500" b="1" dirty="0">
                <a:solidFill>
                  <a:schemeClr val="tx1"/>
                </a:solidFill>
              </a:rPr>
              <a:t>30 IN BEL</a:t>
            </a:r>
            <a:r>
              <a:rPr lang="en-US" altLang="en-US" sz="4500" b="1" dirty="0">
                <a:solidFill>
                  <a:schemeClr val="tx1"/>
                </a:solidFill>
              </a:rPr>
              <a:t>É</a:t>
            </a:r>
            <a:r>
              <a:rPr lang="en-US" sz="4500" b="1" dirty="0">
                <a:solidFill>
                  <a:schemeClr val="tx1"/>
                </a:solidFill>
              </a:rPr>
              <a:t>M 2025</a:t>
            </a:r>
          </a:p>
          <a:p>
            <a:pPr marL="0" lvl="0" indent="0" algn="l" rtl="0">
              <a:spcBef>
                <a:spcPts val="360"/>
              </a:spcBef>
              <a:spcAft>
                <a:spcPts val="0"/>
              </a:spcAft>
              <a:buNone/>
            </a:pPr>
            <a:endParaRPr sz="7500" dirty="0"/>
          </a:p>
        </p:txBody>
      </p:sp>
      <p:pic>
        <p:nvPicPr>
          <p:cNvPr id="3" name="Imagem 2">
            <a:extLst>
              <a:ext uri="{FF2B5EF4-FFF2-40B4-BE49-F238E27FC236}">
                <a16:creationId xmlns:a16="http://schemas.microsoft.com/office/drawing/2014/main" id="{139EDAAF-308E-FD14-B136-407D18BEBD54}"/>
              </a:ext>
            </a:extLst>
          </p:cNvPr>
          <p:cNvPicPr>
            <a:picLocks noChangeAspect="1"/>
          </p:cNvPicPr>
          <p:nvPr/>
        </p:nvPicPr>
        <p:blipFill>
          <a:blip r:embed="rId3"/>
          <a:stretch>
            <a:fillRect/>
          </a:stretch>
        </p:blipFill>
        <p:spPr>
          <a:xfrm>
            <a:off x="0" y="0"/>
            <a:ext cx="6296025" cy="6858000"/>
          </a:xfrm>
          <a:prstGeom prst="rect">
            <a:avLst/>
          </a:prstGeom>
        </p:spPr>
      </p:pic>
      <p:pic>
        <p:nvPicPr>
          <p:cNvPr id="7" name="Picture 2">
            <a:extLst>
              <a:ext uri="{FF2B5EF4-FFF2-40B4-BE49-F238E27FC236}">
                <a16:creationId xmlns:a16="http://schemas.microsoft.com/office/drawing/2014/main" id="{DE903217-F553-C45C-983B-DC438229E4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6025" y="42800"/>
            <a:ext cx="5895975" cy="15694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etores de Mapa Da Bandeira Do Estado Do Pará e mais imagens de Pará -  Pará, Bandeira, Belém">
            <a:extLst>
              <a:ext uri="{FF2B5EF4-FFF2-40B4-BE49-F238E27FC236}">
                <a16:creationId xmlns:a16="http://schemas.microsoft.com/office/drawing/2014/main" id="{28552426-3353-67A6-8614-4263607214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4594" y="1129137"/>
            <a:ext cx="559347" cy="4943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is de 20.000 imagens grátis de Bandeira Brasil e Brasil - Pixabay">
            <a:extLst>
              <a:ext uri="{FF2B5EF4-FFF2-40B4-BE49-F238E27FC236}">
                <a16:creationId xmlns:a16="http://schemas.microsoft.com/office/drawing/2014/main" id="{CF93BEF8-8087-9B6D-1E39-0DDE7B7A6F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6554" y="1129138"/>
            <a:ext cx="559347" cy="494380"/>
          </a:xfrm>
          <a:prstGeom prst="rect">
            <a:avLst/>
          </a:prstGeom>
          <a:noFill/>
          <a:extLst>
            <a:ext uri="{909E8E84-426E-40DD-AFC4-6F175D3DCCD1}">
              <a14:hiddenFill xmlns:a14="http://schemas.microsoft.com/office/drawing/2010/main">
                <a:solidFill>
                  <a:srgbClr val="FFFFFF"/>
                </a:solidFill>
              </a14:hiddenFill>
            </a:ext>
          </a:extLst>
        </p:spPr>
      </p:pic>
      <p:sp>
        <p:nvSpPr>
          <p:cNvPr id="9" name="Título 8">
            <a:extLst>
              <a:ext uri="{FF2B5EF4-FFF2-40B4-BE49-F238E27FC236}">
                <a16:creationId xmlns:a16="http://schemas.microsoft.com/office/drawing/2014/main" id="{8CE36A9F-23FF-2FAF-D9E0-0206AFFBE2DF}"/>
              </a:ext>
            </a:extLst>
          </p:cNvPr>
          <p:cNvSpPr>
            <a:spLocks noGrp="1"/>
          </p:cNvSpPr>
          <p:nvPr>
            <p:ph type="ctrTitle"/>
          </p:nvPr>
        </p:nvSpPr>
        <p:spPr>
          <a:xfrm>
            <a:off x="7318561" y="1101002"/>
            <a:ext cx="2990064" cy="556861"/>
          </a:xfrm>
        </p:spPr>
        <p:txBody>
          <a:bodyPr/>
          <a:lstStyle/>
          <a:p>
            <a:r>
              <a:rPr lang="pt-BR" sz="3000" dirty="0">
                <a:solidFill>
                  <a:schemeClr val="bg1"/>
                </a:solidFill>
                <a:latin typeface="Segoe UI" panose="020B0502040204020203" pitchFamily="34" charset="0"/>
                <a:cs typeface="Segoe UI" panose="020B0502040204020203" pitchFamily="34" charset="0"/>
              </a:rPr>
              <a:t>AMAZONIA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9"/>
          <p:cNvSpPr txBox="1">
            <a:spLocks noGrp="1"/>
          </p:cNvSpPr>
          <p:nvPr>
            <p:ph type="title"/>
          </p:nvPr>
        </p:nvSpPr>
        <p:spPr>
          <a:xfrm>
            <a:off x="210185" y="478790"/>
            <a:ext cx="10972800" cy="120523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1600" b="1" dirty="0">
                <a:solidFill>
                  <a:schemeClr val="tx1"/>
                </a:solidFill>
              </a:rPr>
              <a:t>Location:  </a:t>
            </a:r>
            <a:r>
              <a:rPr lang="en-US" sz="1600" b="1" dirty="0" err="1">
                <a:solidFill>
                  <a:schemeClr val="tx1"/>
                </a:solidFill>
              </a:rPr>
              <a:t>Ananindeua</a:t>
            </a:r>
            <a:r>
              <a:rPr lang="en-US" sz="1600" b="1" dirty="0">
                <a:solidFill>
                  <a:schemeClr val="tx1"/>
                </a:solidFill>
              </a:rPr>
              <a:t>-Pará</a:t>
            </a:r>
            <a:br>
              <a:rPr lang="en-US" sz="1600" b="1" dirty="0">
                <a:solidFill>
                  <a:schemeClr val="tx1"/>
                </a:solidFill>
              </a:rPr>
            </a:br>
            <a:r>
              <a:rPr lang="en-US" sz="1600" b="1" dirty="0">
                <a:solidFill>
                  <a:schemeClr val="tx1"/>
                </a:solidFill>
              </a:rPr>
              <a:t>Capacity: 4 guests</a:t>
            </a:r>
            <a:br>
              <a:rPr lang="en-US" sz="1600" b="1" dirty="0">
                <a:solidFill>
                  <a:schemeClr val="tx1"/>
                </a:solidFill>
              </a:rPr>
            </a:br>
            <a:r>
              <a:rPr lang="en-US" sz="1600" b="1" dirty="0">
                <a:solidFill>
                  <a:schemeClr val="tx1"/>
                </a:solidFill>
              </a:rPr>
              <a:t>3 bedrooms, 1 bathroom, kitchen, laundry room, 1 living room, balcony, and 1 parking space, 24-hour security</a:t>
            </a:r>
            <a:br>
              <a:rPr lang="en-US" sz="1600" b="1" dirty="0">
                <a:solidFill>
                  <a:schemeClr val="tx1"/>
                </a:solidFill>
              </a:rPr>
            </a:br>
            <a:r>
              <a:rPr lang="en-US" sz="1600" b="1" dirty="0">
                <a:solidFill>
                  <a:schemeClr val="tx1"/>
                </a:solidFill>
              </a:rPr>
              <a:t>camera, leisure area (adult and children's pool, barbecue, party room, gym, games room, court)</a:t>
            </a:r>
            <a:br>
              <a:rPr lang="en-US" sz="1600" b="1" dirty="0">
                <a:solidFill>
                  <a:schemeClr val="tx1"/>
                </a:solidFill>
              </a:rPr>
            </a:br>
            <a:r>
              <a:rPr lang="en-US" sz="1600" b="1" dirty="0">
                <a:solidFill>
                  <a:schemeClr val="tx1"/>
                </a:solidFill>
              </a:rPr>
              <a:t>Price for 14 days: $12.000</a:t>
            </a:r>
            <a:endParaRPr sz="1600" b="1" dirty="0">
              <a:solidFill>
                <a:schemeClr val="tx1"/>
              </a:solidFill>
            </a:endParaRPr>
          </a:p>
        </p:txBody>
      </p:sp>
      <p:pic>
        <p:nvPicPr>
          <p:cNvPr id="190" name="Google Shape;190;p9"/>
          <p:cNvPicPr preferRelativeResize="0">
            <a:picLocks noGrp="1"/>
          </p:cNvPicPr>
          <p:nvPr>
            <p:ph idx="1"/>
          </p:nvPr>
        </p:nvPicPr>
        <p:blipFill rotWithShape="1">
          <a:blip r:embed="rId3"/>
          <a:srcRect/>
          <a:stretch>
            <a:fillRect/>
          </a:stretch>
        </p:blipFill>
        <p:spPr>
          <a:xfrm>
            <a:off x="198755" y="1791970"/>
            <a:ext cx="2624455" cy="2160905"/>
          </a:xfrm>
          <a:prstGeom prst="rect">
            <a:avLst/>
          </a:prstGeom>
          <a:noFill/>
          <a:ln>
            <a:noFill/>
          </a:ln>
        </p:spPr>
      </p:pic>
      <p:pic>
        <p:nvPicPr>
          <p:cNvPr id="191" name="Google Shape;191;p9"/>
          <p:cNvPicPr preferRelativeResize="0"/>
          <p:nvPr/>
        </p:nvPicPr>
        <p:blipFill rotWithShape="1">
          <a:blip r:embed="rId4"/>
          <a:srcRect/>
          <a:stretch>
            <a:fillRect/>
          </a:stretch>
        </p:blipFill>
        <p:spPr>
          <a:xfrm>
            <a:off x="2947035" y="1808480"/>
            <a:ext cx="2066290" cy="2160905"/>
          </a:xfrm>
          <a:prstGeom prst="rect">
            <a:avLst/>
          </a:prstGeom>
          <a:noFill/>
          <a:ln>
            <a:noFill/>
          </a:ln>
        </p:spPr>
      </p:pic>
      <p:pic>
        <p:nvPicPr>
          <p:cNvPr id="192" name="Google Shape;192;p9"/>
          <p:cNvPicPr preferRelativeResize="0"/>
          <p:nvPr/>
        </p:nvPicPr>
        <p:blipFill rotWithShape="1">
          <a:blip r:embed="rId5"/>
          <a:srcRect/>
          <a:stretch>
            <a:fillRect/>
          </a:stretch>
        </p:blipFill>
        <p:spPr>
          <a:xfrm>
            <a:off x="5137150" y="1823720"/>
            <a:ext cx="2073910" cy="2160905"/>
          </a:xfrm>
          <a:prstGeom prst="rect">
            <a:avLst/>
          </a:prstGeom>
          <a:noFill/>
          <a:ln>
            <a:noFill/>
          </a:ln>
        </p:spPr>
      </p:pic>
      <p:pic>
        <p:nvPicPr>
          <p:cNvPr id="193" name="Google Shape;193;p9"/>
          <p:cNvPicPr preferRelativeResize="0"/>
          <p:nvPr/>
        </p:nvPicPr>
        <p:blipFill rotWithShape="1">
          <a:blip r:embed="rId6"/>
          <a:srcRect/>
          <a:stretch>
            <a:fillRect/>
          </a:stretch>
        </p:blipFill>
        <p:spPr>
          <a:xfrm>
            <a:off x="7306310" y="1792605"/>
            <a:ext cx="2046605" cy="2199640"/>
          </a:xfrm>
          <a:prstGeom prst="rect">
            <a:avLst/>
          </a:prstGeom>
          <a:noFill/>
          <a:ln>
            <a:noFill/>
          </a:ln>
        </p:spPr>
      </p:pic>
      <p:pic>
        <p:nvPicPr>
          <p:cNvPr id="194" name="Google Shape;194;p9"/>
          <p:cNvPicPr preferRelativeResize="0"/>
          <p:nvPr/>
        </p:nvPicPr>
        <p:blipFill rotWithShape="1">
          <a:blip r:embed="rId7"/>
          <a:srcRect/>
          <a:stretch>
            <a:fillRect/>
          </a:stretch>
        </p:blipFill>
        <p:spPr>
          <a:xfrm>
            <a:off x="9448165" y="1793240"/>
            <a:ext cx="1878330" cy="2199005"/>
          </a:xfrm>
          <a:prstGeom prst="rect">
            <a:avLst/>
          </a:prstGeom>
          <a:noFill/>
          <a:ln>
            <a:noFill/>
          </a:ln>
        </p:spPr>
      </p:pic>
      <p:pic>
        <p:nvPicPr>
          <p:cNvPr id="195" name="Google Shape;195;p9"/>
          <p:cNvPicPr preferRelativeResize="0"/>
          <p:nvPr/>
        </p:nvPicPr>
        <p:blipFill rotWithShape="1">
          <a:blip r:embed="rId8"/>
          <a:srcRect/>
          <a:stretch>
            <a:fillRect/>
          </a:stretch>
        </p:blipFill>
        <p:spPr>
          <a:xfrm>
            <a:off x="210185" y="4116070"/>
            <a:ext cx="2624455" cy="1947545"/>
          </a:xfrm>
          <a:prstGeom prst="rect">
            <a:avLst/>
          </a:prstGeom>
          <a:noFill/>
          <a:ln>
            <a:noFill/>
          </a:ln>
        </p:spPr>
      </p:pic>
      <p:pic>
        <p:nvPicPr>
          <p:cNvPr id="196" name="Google Shape;196;p9"/>
          <p:cNvPicPr preferRelativeResize="0"/>
          <p:nvPr/>
        </p:nvPicPr>
        <p:blipFill rotWithShape="1">
          <a:blip r:embed="rId9"/>
          <a:srcRect/>
          <a:stretch>
            <a:fillRect/>
          </a:stretch>
        </p:blipFill>
        <p:spPr>
          <a:xfrm>
            <a:off x="2974340" y="4116070"/>
            <a:ext cx="2039620" cy="1948180"/>
          </a:xfrm>
          <a:prstGeom prst="rect">
            <a:avLst/>
          </a:prstGeom>
          <a:noFill/>
          <a:ln>
            <a:noFill/>
          </a:ln>
        </p:spPr>
      </p:pic>
      <p:pic>
        <p:nvPicPr>
          <p:cNvPr id="197" name="Google Shape;197;p9"/>
          <p:cNvPicPr preferRelativeResize="0"/>
          <p:nvPr/>
        </p:nvPicPr>
        <p:blipFill rotWithShape="1">
          <a:blip r:embed="rId10"/>
          <a:srcRect/>
          <a:stretch>
            <a:fillRect/>
          </a:stretch>
        </p:blipFill>
        <p:spPr>
          <a:xfrm>
            <a:off x="5125720" y="4126230"/>
            <a:ext cx="2074545" cy="1922780"/>
          </a:xfrm>
          <a:prstGeom prst="rect">
            <a:avLst/>
          </a:prstGeom>
          <a:noFill/>
          <a:ln>
            <a:noFill/>
          </a:ln>
        </p:spPr>
      </p:pic>
      <p:pic>
        <p:nvPicPr>
          <p:cNvPr id="198" name="Google Shape;198;p9"/>
          <p:cNvPicPr preferRelativeResize="0"/>
          <p:nvPr/>
        </p:nvPicPr>
        <p:blipFill rotWithShape="1">
          <a:blip r:embed="rId11"/>
          <a:srcRect/>
          <a:stretch>
            <a:fillRect/>
          </a:stretch>
        </p:blipFill>
        <p:spPr>
          <a:xfrm>
            <a:off x="7334885" y="4072890"/>
            <a:ext cx="2056130" cy="1945005"/>
          </a:xfrm>
          <a:prstGeom prst="rect">
            <a:avLst/>
          </a:prstGeom>
          <a:noFill/>
          <a:ln>
            <a:noFill/>
          </a:ln>
        </p:spPr>
      </p:pic>
      <p:pic>
        <p:nvPicPr>
          <p:cNvPr id="2" name="Imagem 1">
            <a:extLst>
              <a:ext uri="{FF2B5EF4-FFF2-40B4-BE49-F238E27FC236}">
                <a16:creationId xmlns:a16="http://schemas.microsoft.com/office/drawing/2014/main" id="{150AD958-94A3-BC81-E295-43392595A0DC}"/>
              </a:ext>
            </a:extLst>
          </p:cNvPr>
          <p:cNvPicPr>
            <a:picLocks noChangeAspect="1"/>
          </p:cNvPicPr>
          <p:nvPr/>
        </p:nvPicPr>
        <p:blipFill>
          <a:blip r:embed="rId12"/>
          <a:stretch>
            <a:fillRect/>
          </a:stretch>
        </p:blipFill>
        <p:spPr>
          <a:xfrm>
            <a:off x="10950721" y="-11088"/>
            <a:ext cx="1237957" cy="134845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4" name="Google Shape;204;p10"/>
          <p:cNvSpPr txBox="1">
            <a:spLocks noGrp="1"/>
          </p:cNvSpPr>
          <p:nvPr>
            <p:ph idx="1"/>
          </p:nvPr>
        </p:nvSpPr>
        <p:spPr>
          <a:xfrm>
            <a:off x="609600" y="631190"/>
            <a:ext cx="10972800" cy="545592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400"/>
              <a:buFont typeface="Arial" panose="020B0604020202020204"/>
              <a:buNone/>
            </a:pPr>
            <a:r>
              <a:rPr lang="en-US" sz="1400" dirty="0"/>
              <a:t>No elevator. 65” TV, double bed, 2 bedrooms have central air conditioning, built-in wardrobe, the other bedroom has a fan, built-in stove, microwave, blender, refrigerator, sugar, 1 table and 2 chairs on the balcony. The apartment is new, all in cove with yellow lighting, porcelain tiles and new paint. Improvements: 3-seater sofa, 1 air conditioner, rug, TV, plants, lamp, regional decorative items, desk, curtains, rug, 50” TV, 1 single bed, 1 trundle bed, small closet, kitchen (modular furniture), chairs, wine cellar space, sandwich maker, water filter, dishes, full gas, basic food items and regional fruits in the first 3 days, ironing and iron, electric shower, shower stall, larger mirror, personal hygiene items, sheets, towels. Includes breakfast, daily cleaning, conditioner and regional exfoliants, 100% natural from our region.</a:t>
            </a:r>
            <a:endParaRPr sz="1400" dirty="0"/>
          </a:p>
          <a:p>
            <a:pPr marL="0" lvl="0" indent="0" algn="l" rtl="0">
              <a:spcBef>
                <a:spcPts val="280"/>
              </a:spcBef>
              <a:spcAft>
                <a:spcPts val="0"/>
              </a:spcAft>
              <a:buClr>
                <a:schemeClr val="dk1"/>
              </a:buClr>
              <a:buSzPts val="1400"/>
              <a:buFont typeface="Arial" panose="020B0604020202020204"/>
              <a:buNone/>
            </a:pPr>
            <a:r>
              <a:rPr lang="en-US" sz="1400" dirty="0"/>
              <a:t>35 minutes from Shopping </a:t>
            </a:r>
            <a:r>
              <a:rPr lang="en-US" sz="1400" dirty="0" err="1"/>
              <a:t>Grão</a:t>
            </a:r>
            <a:r>
              <a:rPr lang="en-US" sz="1400" dirty="0"/>
              <a:t> Pará.</a:t>
            </a:r>
            <a:br>
              <a:rPr lang="en-US" sz="1400" dirty="0"/>
            </a:br>
            <a:r>
              <a:rPr lang="en-US" sz="1400" dirty="0"/>
              <a:t>38 minutes from the Airport.</a:t>
            </a:r>
            <a:br>
              <a:rPr lang="en-US" sz="1400" dirty="0"/>
            </a:br>
            <a:r>
              <a:rPr lang="en-US" sz="1400" dirty="0"/>
              <a:t>38 </a:t>
            </a:r>
            <a:r>
              <a:rPr lang="en-US" sz="1400" dirty="0" err="1"/>
              <a:t>minutos</a:t>
            </a:r>
            <a:r>
              <a:rPr lang="en-US" sz="1400" dirty="0"/>
              <a:t> minutes from Parque da </a:t>
            </a:r>
            <a:r>
              <a:rPr lang="en-US" sz="1400" dirty="0" err="1"/>
              <a:t>Cidade</a:t>
            </a:r>
            <a:r>
              <a:rPr lang="en-US" sz="1400" dirty="0"/>
              <a:t> (where the main events of Cop30 will take place).</a:t>
            </a:r>
            <a:endParaRPr sz="1400" dirty="0"/>
          </a:p>
          <a:p>
            <a:pPr marL="0" lvl="0" indent="0" algn="l" rtl="0">
              <a:spcBef>
                <a:spcPts val="280"/>
              </a:spcBef>
              <a:spcAft>
                <a:spcPts val="0"/>
              </a:spcAft>
              <a:buClr>
                <a:schemeClr val="dk1"/>
              </a:buClr>
              <a:buSzPts val="1400"/>
              <a:buFont typeface="Arial" panose="020B0604020202020204"/>
              <a:buNone/>
            </a:pPr>
            <a:r>
              <a:rPr lang="en-US" sz="1400" dirty="0"/>
              <a:t>                                                                                                              </a:t>
            </a:r>
            <a:endParaRPr sz="1400" dirty="0"/>
          </a:p>
          <a:p>
            <a:pPr marL="0" lvl="0" indent="0" algn="l" rtl="0">
              <a:spcBef>
                <a:spcPts val="280"/>
              </a:spcBef>
              <a:spcAft>
                <a:spcPts val="0"/>
              </a:spcAft>
              <a:buClr>
                <a:schemeClr val="dk1"/>
              </a:buClr>
              <a:buSzPts val="1400"/>
              <a:buFont typeface="Arial" panose="020B0604020202020204"/>
              <a:buNone/>
            </a:pPr>
            <a:r>
              <a:rPr lang="en-US" sz="1400" dirty="0"/>
              <a:t>                             Airport                                                                           Shopping </a:t>
            </a:r>
            <a:r>
              <a:rPr lang="en-US" sz="1400" dirty="0" err="1"/>
              <a:t>Grão</a:t>
            </a:r>
            <a:r>
              <a:rPr lang="en-US" sz="1400" dirty="0"/>
              <a:t> Pará </a:t>
            </a:r>
            <a:endParaRPr sz="1400" dirty="0"/>
          </a:p>
        </p:txBody>
      </p:sp>
      <p:pic>
        <p:nvPicPr>
          <p:cNvPr id="205" name="Google Shape;205;p10" descr="gao2"/>
          <p:cNvPicPr preferRelativeResize="0"/>
          <p:nvPr/>
        </p:nvPicPr>
        <p:blipFill rotWithShape="1">
          <a:blip r:embed="rId3"/>
          <a:srcRect/>
          <a:stretch>
            <a:fillRect/>
          </a:stretch>
        </p:blipFill>
        <p:spPr>
          <a:xfrm>
            <a:off x="4753997" y="3429000"/>
            <a:ext cx="5021099" cy="2323574"/>
          </a:xfrm>
          <a:prstGeom prst="rect">
            <a:avLst/>
          </a:prstGeom>
          <a:noFill/>
          <a:ln>
            <a:noFill/>
          </a:ln>
        </p:spPr>
      </p:pic>
      <p:pic>
        <p:nvPicPr>
          <p:cNvPr id="206" name="Google Shape;206;p10" descr="Captura de tela 2025-03-20 204622"/>
          <p:cNvPicPr preferRelativeResize="0"/>
          <p:nvPr/>
        </p:nvPicPr>
        <p:blipFill rotWithShape="1">
          <a:blip r:embed="rId4"/>
          <a:srcRect/>
          <a:stretch>
            <a:fillRect/>
          </a:stretch>
        </p:blipFill>
        <p:spPr>
          <a:xfrm>
            <a:off x="985819" y="3429000"/>
            <a:ext cx="3149200" cy="2373900"/>
          </a:xfrm>
          <a:prstGeom prst="rect">
            <a:avLst/>
          </a:prstGeom>
          <a:noFill/>
          <a:ln>
            <a:noFill/>
          </a:ln>
        </p:spPr>
      </p:pic>
      <p:pic>
        <p:nvPicPr>
          <p:cNvPr id="2" name="Imagem 1">
            <a:extLst>
              <a:ext uri="{FF2B5EF4-FFF2-40B4-BE49-F238E27FC236}">
                <a16:creationId xmlns:a16="http://schemas.microsoft.com/office/drawing/2014/main" id="{87E3CE79-AF40-6A5E-7F83-3422F63D065B}"/>
              </a:ext>
            </a:extLst>
          </p:cNvPr>
          <p:cNvPicPr>
            <a:picLocks noChangeAspect="1"/>
          </p:cNvPicPr>
          <p:nvPr/>
        </p:nvPicPr>
        <p:blipFill>
          <a:blip r:embed="rId5"/>
          <a:stretch>
            <a:fillRect/>
          </a:stretch>
        </p:blipFill>
        <p:spPr>
          <a:xfrm>
            <a:off x="10963421" y="5509545"/>
            <a:ext cx="1237957" cy="134845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1"/>
          <p:cNvSpPr txBox="1">
            <a:spLocks noGrp="1"/>
          </p:cNvSpPr>
          <p:nvPr>
            <p:ph type="ctrTitle"/>
          </p:nvPr>
        </p:nvSpPr>
        <p:spPr>
          <a:xfrm>
            <a:off x="532887" y="71493"/>
            <a:ext cx="7766936" cy="118329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1400" b="1" dirty="0">
                <a:solidFill>
                  <a:schemeClr val="tx1"/>
                </a:solidFill>
              </a:rPr>
              <a:t>APARTMENT IN CITY CENTER Location: </a:t>
            </a:r>
            <a:r>
              <a:rPr lang="en-US" sz="1400" b="1" dirty="0" err="1">
                <a:solidFill>
                  <a:schemeClr val="tx1"/>
                </a:solidFill>
              </a:rPr>
              <a:t>Umarizal</a:t>
            </a:r>
            <a:r>
              <a:rPr lang="en-US" sz="1400" b="1" dirty="0">
                <a:solidFill>
                  <a:schemeClr val="tx1"/>
                </a:solidFill>
              </a:rPr>
              <a:t>, Belém-Pará</a:t>
            </a:r>
            <a:br>
              <a:rPr lang="en-US" sz="1400" b="1" dirty="0">
                <a:solidFill>
                  <a:schemeClr val="tx1"/>
                </a:solidFill>
              </a:rPr>
            </a:br>
            <a:r>
              <a:rPr lang="en-US" sz="1400" b="1" dirty="0">
                <a:solidFill>
                  <a:schemeClr val="tx1"/>
                </a:solidFill>
              </a:rPr>
              <a:t>Capacity: 6 guests</a:t>
            </a:r>
            <a:br>
              <a:rPr lang="en-US" sz="1400" b="1" dirty="0">
                <a:solidFill>
                  <a:schemeClr val="tx1"/>
                </a:solidFill>
              </a:rPr>
            </a:br>
            <a:r>
              <a:rPr lang="en-US" sz="1400" b="1" dirty="0">
                <a:solidFill>
                  <a:schemeClr val="tx1"/>
                </a:solidFill>
              </a:rPr>
              <a:t>Price for 14 days: </a:t>
            </a:r>
            <a:r>
              <a:rPr lang="en-US" sz="2400" b="1" dirty="0">
                <a:solidFill>
                  <a:schemeClr val="tx1"/>
                </a:solidFill>
              </a:rPr>
              <a:t>$ 25.000</a:t>
            </a:r>
            <a:endParaRPr sz="2400" b="1" dirty="0">
              <a:solidFill>
                <a:schemeClr val="tx1"/>
              </a:solidFill>
            </a:endParaRPr>
          </a:p>
        </p:txBody>
      </p:sp>
      <p:sp>
        <p:nvSpPr>
          <p:cNvPr id="3" name="Subtítulo 2">
            <a:extLst>
              <a:ext uri="{FF2B5EF4-FFF2-40B4-BE49-F238E27FC236}">
                <a16:creationId xmlns:a16="http://schemas.microsoft.com/office/drawing/2014/main" id="{1774A736-3236-14EF-7596-8F0122DCF592}"/>
              </a:ext>
            </a:extLst>
          </p:cNvPr>
          <p:cNvSpPr>
            <a:spLocks noGrp="1"/>
          </p:cNvSpPr>
          <p:nvPr>
            <p:ph type="subTitle" idx="1"/>
          </p:nvPr>
        </p:nvSpPr>
        <p:spPr>
          <a:xfrm>
            <a:off x="637415" y="6195853"/>
            <a:ext cx="8998954" cy="619943"/>
          </a:xfrm>
        </p:spPr>
        <p:txBody>
          <a:bodyPr>
            <a:normAutofit lnSpcReduction="10000"/>
          </a:bodyPr>
          <a:lstStyle/>
          <a:p>
            <a:pPr algn="just"/>
            <a:r>
              <a:rPr lang="en-US" dirty="0"/>
              <a:t>A</a:t>
            </a:r>
            <a:r>
              <a:rPr lang="en-US" sz="1800" dirty="0"/>
              <a:t>ir conditioning, TV, full kitchen - minibar, microwave, </a:t>
            </a:r>
            <a:r>
              <a:rPr lang="en-US" sz="1800" dirty="0" err="1"/>
              <a:t>airfryer</a:t>
            </a:r>
            <a:r>
              <a:rPr lang="en-US" sz="1800" dirty="0"/>
              <a:t>, blender, stove, dishes and pots. Optional inclusion of single bed.</a:t>
            </a:r>
          </a:p>
          <a:p>
            <a:pPr algn="just"/>
            <a:endParaRPr lang="pt-BR" dirty="0"/>
          </a:p>
        </p:txBody>
      </p:sp>
      <p:pic>
        <p:nvPicPr>
          <p:cNvPr id="212" name="Google Shape;212;p11"/>
          <p:cNvPicPr preferRelativeResize="0">
            <a:picLocks noGrp="1"/>
          </p:cNvPicPr>
          <p:nvPr>
            <p:ph idx="4294967295"/>
          </p:nvPr>
        </p:nvPicPr>
        <p:blipFill rotWithShape="1">
          <a:blip r:embed="rId3"/>
          <a:srcRect/>
          <a:stretch>
            <a:fillRect/>
          </a:stretch>
        </p:blipFill>
        <p:spPr>
          <a:xfrm>
            <a:off x="527579" y="1128713"/>
            <a:ext cx="1958975" cy="2300287"/>
          </a:xfrm>
          <a:prstGeom prst="rect">
            <a:avLst/>
          </a:prstGeom>
          <a:noFill/>
          <a:ln>
            <a:noFill/>
          </a:ln>
        </p:spPr>
      </p:pic>
      <p:pic>
        <p:nvPicPr>
          <p:cNvPr id="213" name="Google Shape;213;p11"/>
          <p:cNvPicPr preferRelativeResize="0"/>
          <p:nvPr/>
        </p:nvPicPr>
        <p:blipFill rotWithShape="1">
          <a:blip r:embed="rId4"/>
          <a:srcRect/>
          <a:stretch>
            <a:fillRect/>
          </a:stretch>
        </p:blipFill>
        <p:spPr>
          <a:xfrm>
            <a:off x="2680334" y="1129665"/>
            <a:ext cx="1710056" cy="2299335"/>
          </a:xfrm>
          <a:prstGeom prst="rect">
            <a:avLst/>
          </a:prstGeom>
          <a:noFill/>
          <a:ln>
            <a:noFill/>
          </a:ln>
        </p:spPr>
      </p:pic>
      <p:pic>
        <p:nvPicPr>
          <p:cNvPr id="214" name="Google Shape;214;p11"/>
          <p:cNvPicPr preferRelativeResize="0"/>
          <p:nvPr/>
        </p:nvPicPr>
        <p:blipFill rotWithShape="1">
          <a:blip r:embed="rId5"/>
          <a:srcRect/>
          <a:stretch>
            <a:fillRect/>
          </a:stretch>
        </p:blipFill>
        <p:spPr>
          <a:xfrm>
            <a:off x="4507067" y="1128395"/>
            <a:ext cx="1990725" cy="2300605"/>
          </a:xfrm>
          <a:prstGeom prst="rect">
            <a:avLst/>
          </a:prstGeom>
          <a:noFill/>
          <a:ln>
            <a:noFill/>
          </a:ln>
        </p:spPr>
      </p:pic>
      <p:pic>
        <p:nvPicPr>
          <p:cNvPr id="215" name="Google Shape;215;p11"/>
          <p:cNvPicPr preferRelativeResize="0"/>
          <p:nvPr/>
        </p:nvPicPr>
        <p:blipFill rotWithShape="1">
          <a:blip r:embed="rId6"/>
          <a:srcRect/>
          <a:stretch>
            <a:fillRect/>
          </a:stretch>
        </p:blipFill>
        <p:spPr>
          <a:xfrm>
            <a:off x="6614469" y="1109980"/>
            <a:ext cx="2085975" cy="2319020"/>
          </a:xfrm>
          <a:prstGeom prst="rect">
            <a:avLst/>
          </a:prstGeom>
          <a:noFill/>
          <a:ln>
            <a:noFill/>
          </a:ln>
        </p:spPr>
      </p:pic>
      <p:pic>
        <p:nvPicPr>
          <p:cNvPr id="216" name="Google Shape;216;p11"/>
          <p:cNvPicPr preferRelativeResize="0"/>
          <p:nvPr/>
        </p:nvPicPr>
        <p:blipFill rotWithShape="1">
          <a:blip r:embed="rId7"/>
          <a:srcRect/>
          <a:stretch>
            <a:fillRect/>
          </a:stretch>
        </p:blipFill>
        <p:spPr>
          <a:xfrm>
            <a:off x="637415" y="3584917"/>
            <a:ext cx="1958975" cy="2418715"/>
          </a:xfrm>
          <a:prstGeom prst="rect">
            <a:avLst/>
          </a:prstGeom>
          <a:noFill/>
          <a:ln>
            <a:noFill/>
          </a:ln>
        </p:spPr>
      </p:pic>
      <p:pic>
        <p:nvPicPr>
          <p:cNvPr id="217" name="Google Shape;217;p11"/>
          <p:cNvPicPr preferRelativeResize="0"/>
          <p:nvPr/>
        </p:nvPicPr>
        <p:blipFill rotWithShape="1">
          <a:blip r:embed="rId8"/>
          <a:srcRect/>
          <a:stretch>
            <a:fillRect/>
          </a:stretch>
        </p:blipFill>
        <p:spPr>
          <a:xfrm>
            <a:off x="2680334" y="3584916"/>
            <a:ext cx="1710056" cy="2418715"/>
          </a:xfrm>
          <a:prstGeom prst="rect">
            <a:avLst/>
          </a:prstGeom>
          <a:noFill/>
          <a:ln>
            <a:noFill/>
          </a:ln>
        </p:spPr>
      </p:pic>
      <p:pic>
        <p:nvPicPr>
          <p:cNvPr id="218" name="Google Shape;218;p11"/>
          <p:cNvPicPr preferRelativeResize="0"/>
          <p:nvPr/>
        </p:nvPicPr>
        <p:blipFill rotWithShape="1">
          <a:blip r:embed="rId9"/>
          <a:srcRect/>
          <a:stretch>
            <a:fillRect/>
          </a:stretch>
        </p:blipFill>
        <p:spPr>
          <a:xfrm>
            <a:off x="6614469" y="3603331"/>
            <a:ext cx="2068830" cy="2400300"/>
          </a:xfrm>
          <a:prstGeom prst="rect">
            <a:avLst/>
          </a:prstGeom>
          <a:noFill/>
          <a:ln>
            <a:noFill/>
          </a:ln>
        </p:spPr>
      </p:pic>
      <p:pic>
        <p:nvPicPr>
          <p:cNvPr id="219" name="Google Shape;219;p11"/>
          <p:cNvPicPr preferRelativeResize="0"/>
          <p:nvPr/>
        </p:nvPicPr>
        <p:blipFill rotWithShape="1">
          <a:blip r:embed="rId10"/>
          <a:srcRect/>
          <a:stretch>
            <a:fillRect/>
          </a:stretch>
        </p:blipFill>
        <p:spPr>
          <a:xfrm>
            <a:off x="4510218" y="3584281"/>
            <a:ext cx="2007870" cy="2419350"/>
          </a:xfrm>
          <a:prstGeom prst="rect">
            <a:avLst/>
          </a:prstGeom>
          <a:noFill/>
          <a:ln>
            <a:noFill/>
          </a:ln>
        </p:spPr>
      </p:pic>
      <p:pic>
        <p:nvPicPr>
          <p:cNvPr id="2" name="Imagem 1">
            <a:extLst>
              <a:ext uri="{FF2B5EF4-FFF2-40B4-BE49-F238E27FC236}">
                <a16:creationId xmlns:a16="http://schemas.microsoft.com/office/drawing/2014/main" id="{0BE9D3C9-E34E-A2D9-8CF4-12305728D90C}"/>
              </a:ext>
            </a:extLst>
          </p:cNvPr>
          <p:cNvPicPr>
            <a:picLocks noChangeAspect="1"/>
          </p:cNvPicPr>
          <p:nvPr/>
        </p:nvPicPr>
        <p:blipFill>
          <a:blip r:embed="rId11"/>
          <a:stretch>
            <a:fillRect/>
          </a:stretch>
        </p:blipFill>
        <p:spPr>
          <a:xfrm>
            <a:off x="10950721" y="-11088"/>
            <a:ext cx="1237957" cy="134845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2"/>
          <p:cNvSpPr txBox="1">
            <a:spLocks noGrp="1"/>
          </p:cNvSpPr>
          <p:nvPr>
            <p:ph type="title"/>
          </p:nvPr>
        </p:nvSpPr>
        <p:spPr>
          <a:xfrm>
            <a:off x="609600" y="660400"/>
            <a:ext cx="10972800" cy="89979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1400" dirty="0">
                <a:solidFill>
                  <a:schemeClr val="tx1"/>
                </a:solidFill>
              </a:rPr>
              <a:t>10 minutes from Shopping Boulevard.</a:t>
            </a:r>
            <a:br>
              <a:rPr lang="en-US" sz="1400" dirty="0">
                <a:solidFill>
                  <a:schemeClr val="tx1"/>
                </a:solidFill>
              </a:rPr>
            </a:br>
            <a:r>
              <a:rPr lang="en-US" sz="1400" dirty="0">
                <a:solidFill>
                  <a:schemeClr val="tx1"/>
                </a:solidFill>
              </a:rPr>
              <a:t>25 minutes from the Airport.</a:t>
            </a:r>
            <a:br>
              <a:rPr lang="en-US" sz="1400" dirty="0">
                <a:solidFill>
                  <a:schemeClr val="tx1"/>
                </a:solidFill>
              </a:rPr>
            </a:br>
            <a:r>
              <a:rPr lang="en-US" sz="1400" dirty="0">
                <a:solidFill>
                  <a:schemeClr val="tx1"/>
                </a:solidFill>
              </a:rPr>
              <a:t>22 minutes from Parque da </a:t>
            </a:r>
            <a:r>
              <a:rPr lang="en-US" sz="1400" dirty="0" err="1">
                <a:solidFill>
                  <a:schemeClr val="tx1"/>
                </a:solidFill>
              </a:rPr>
              <a:t>Cidade</a:t>
            </a:r>
            <a:r>
              <a:rPr lang="en-US" sz="1400" dirty="0">
                <a:solidFill>
                  <a:schemeClr val="tx1"/>
                </a:solidFill>
              </a:rPr>
              <a:t> (where the main events of Cop30 will take place).</a:t>
            </a:r>
            <a:br>
              <a:rPr lang="en-US" sz="1400" dirty="0">
                <a:solidFill>
                  <a:schemeClr val="tx1"/>
                </a:solidFill>
              </a:rPr>
            </a:br>
            <a:r>
              <a:rPr lang="en-US" sz="1400" dirty="0">
                <a:solidFill>
                  <a:schemeClr val="tx1"/>
                </a:solidFill>
              </a:rPr>
              <a:t>12 </a:t>
            </a:r>
            <a:r>
              <a:rPr lang="en-US" sz="1400" dirty="0" err="1">
                <a:solidFill>
                  <a:schemeClr val="tx1"/>
                </a:solidFill>
              </a:rPr>
              <a:t>minutos</a:t>
            </a:r>
            <a:r>
              <a:rPr lang="en-US" sz="1400" dirty="0">
                <a:solidFill>
                  <a:schemeClr val="tx1"/>
                </a:solidFill>
              </a:rPr>
              <a:t> from the Mercado-</a:t>
            </a:r>
            <a:r>
              <a:rPr lang="en-US" sz="1400" dirty="0" err="1">
                <a:solidFill>
                  <a:schemeClr val="tx1"/>
                </a:solidFill>
              </a:rPr>
              <a:t>ver</a:t>
            </a:r>
            <a:r>
              <a:rPr lang="en-US" sz="1400" dirty="0">
                <a:solidFill>
                  <a:schemeClr val="tx1"/>
                </a:solidFill>
              </a:rPr>
              <a:t>- o peso</a:t>
            </a:r>
            <a:endParaRPr sz="1400" dirty="0">
              <a:solidFill>
                <a:schemeClr val="tx1"/>
              </a:solidFill>
            </a:endParaRPr>
          </a:p>
        </p:txBody>
      </p:sp>
      <p:sp>
        <p:nvSpPr>
          <p:cNvPr id="225" name="Google Shape;225;p12"/>
          <p:cNvSpPr txBox="1">
            <a:spLocks noGrp="1"/>
          </p:cNvSpPr>
          <p:nvPr>
            <p:ph idx="1"/>
          </p:nvPr>
        </p:nvSpPr>
        <p:spPr>
          <a:xfrm>
            <a:off x="1003498" y="1753430"/>
            <a:ext cx="9587425" cy="899795"/>
          </a:xfrm>
          <a:prstGeom prst="rect">
            <a:avLst/>
          </a:prstGeom>
          <a:noFill/>
          <a:ln>
            <a:noFill/>
          </a:ln>
        </p:spPr>
        <p:txBody>
          <a:bodyPr spcFirstLastPara="1" wrap="square" lIns="91425" tIns="45700" rIns="91425" bIns="45700" anchor="t" anchorCtr="0">
            <a:noAutofit/>
          </a:bodyPr>
          <a:lstStyle/>
          <a:p>
            <a:pPr marL="0" lvl="0" indent="0" algn="l" rtl="0">
              <a:spcBef>
                <a:spcPts val="280"/>
              </a:spcBef>
              <a:spcAft>
                <a:spcPts val="0"/>
              </a:spcAft>
              <a:buClr>
                <a:schemeClr val="dk1"/>
              </a:buClr>
              <a:buSzPts val="1400"/>
              <a:buFont typeface="Arial" panose="020B0604020202020204"/>
              <a:buNone/>
            </a:pPr>
            <a:endParaRPr sz="1400" dirty="0"/>
          </a:p>
          <a:p>
            <a:pPr marL="342900" lvl="0" indent="-254000" algn="l" rtl="0">
              <a:spcBef>
                <a:spcPts val="280"/>
              </a:spcBef>
              <a:spcAft>
                <a:spcPts val="0"/>
              </a:spcAft>
              <a:buClr>
                <a:schemeClr val="dk1"/>
              </a:buClr>
              <a:buSzPts val="1400"/>
              <a:buFont typeface="Arial" panose="020B0604020202020204"/>
              <a:buNone/>
            </a:pPr>
            <a:endParaRPr sz="1400" dirty="0"/>
          </a:p>
          <a:p>
            <a:pPr marL="0" lvl="0" indent="0" algn="l" rtl="0">
              <a:spcBef>
                <a:spcPts val="280"/>
              </a:spcBef>
              <a:spcAft>
                <a:spcPts val="0"/>
              </a:spcAft>
              <a:buClr>
                <a:schemeClr val="dk1"/>
              </a:buClr>
              <a:buSzPts val="1400"/>
              <a:buFont typeface="Arial" panose="020B0604020202020204"/>
              <a:buNone/>
            </a:pPr>
            <a:r>
              <a:rPr lang="pt-BR" altLang="en-US" sz="1400" dirty="0"/>
              <a:t>  </a:t>
            </a:r>
            <a:r>
              <a:rPr lang="en-US" sz="1400" dirty="0"/>
              <a:t>    </a:t>
            </a:r>
            <a:r>
              <a:rPr lang="en-US" sz="1400" dirty="0" err="1"/>
              <a:t>Estação</a:t>
            </a:r>
            <a:r>
              <a:rPr lang="en-US" sz="1400" dirty="0"/>
              <a:t> das  </a:t>
            </a:r>
            <a:r>
              <a:rPr lang="en-US" sz="1400" dirty="0" err="1"/>
              <a:t>Docas</a:t>
            </a:r>
            <a:r>
              <a:rPr lang="en-US" sz="1400" dirty="0"/>
              <a:t>                                       Boulevard  Shopping                                        Mercado-</a:t>
            </a:r>
            <a:r>
              <a:rPr lang="en-US" sz="1400" dirty="0" err="1"/>
              <a:t>ver</a:t>
            </a:r>
            <a:r>
              <a:rPr lang="en-US" sz="1400" dirty="0"/>
              <a:t>- o peso</a:t>
            </a:r>
            <a:endParaRPr sz="1400" dirty="0"/>
          </a:p>
        </p:txBody>
      </p:sp>
      <p:pic>
        <p:nvPicPr>
          <p:cNvPr id="226" name="Google Shape;226;p12" descr="Captura de tela 2025-03-20 231546"/>
          <p:cNvPicPr preferRelativeResize="0"/>
          <p:nvPr/>
        </p:nvPicPr>
        <p:blipFill rotWithShape="1">
          <a:blip r:embed="rId3"/>
          <a:srcRect/>
          <a:stretch>
            <a:fillRect/>
          </a:stretch>
        </p:blipFill>
        <p:spPr>
          <a:xfrm>
            <a:off x="610161" y="2757170"/>
            <a:ext cx="3226435" cy="2174240"/>
          </a:xfrm>
          <a:prstGeom prst="rect">
            <a:avLst/>
          </a:prstGeom>
          <a:noFill/>
          <a:ln>
            <a:noFill/>
          </a:ln>
        </p:spPr>
      </p:pic>
      <p:pic>
        <p:nvPicPr>
          <p:cNvPr id="227" name="Google Shape;227;p12" descr="Captura de tela 2025-03-20 231423"/>
          <p:cNvPicPr preferRelativeResize="0"/>
          <p:nvPr/>
        </p:nvPicPr>
        <p:blipFill rotWithShape="1">
          <a:blip r:embed="rId4"/>
          <a:srcRect/>
          <a:stretch>
            <a:fillRect/>
          </a:stretch>
        </p:blipFill>
        <p:spPr>
          <a:xfrm>
            <a:off x="4271608" y="2785307"/>
            <a:ext cx="3413760" cy="2174240"/>
          </a:xfrm>
          <a:prstGeom prst="rect">
            <a:avLst/>
          </a:prstGeom>
          <a:noFill/>
          <a:ln>
            <a:noFill/>
          </a:ln>
        </p:spPr>
      </p:pic>
      <p:pic>
        <p:nvPicPr>
          <p:cNvPr id="228" name="Google Shape;228;p12" descr="Captura de tela 2025-03-20 231641"/>
          <p:cNvPicPr preferRelativeResize="0"/>
          <p:nvPr/>
        </p:nvPicPr>
        <p:blipFill rotWithShape="1">
          <a:blip r:embed="rId5"/>
          <a:srcRect/>
          <a:stretch>
            <a:fillRect/>
          </a:stretch>
        </p:blipFill>
        <p:spPr>
          <a:xfrm>
            <a:off x="8120380" y="2802890"/>
            <a:ext cx="3146425" cy="2174240"/>
          </a:xfrm>
          <a:prstGeom prst="rect">
            <a:avLst/>
          </a:prstGeom>
          <a:noFill/>
          <a:ln>
            <a:noFill/>
          </a:ln>
        </p:spPr>
      </p:pic>
      <p:pic>
        <p:nvPicPr>
          <p:cNvPr id="2" name="Imagem 1">
            <a:extLst>
              <a:ext uri="{FF2B5EF4-FFF2-40B4-BE49-F238E27FC236}">
                <a16:creationId xmlns:a16="http://schemas.microsoft.com/office/drawing/2014/main" id="{EAF918BB-DFAB-4BC9-46AC-B3F7111BF968}"/>
              </a:ext>
            </a:extLst>
          </p:cNvPr>
          <p:cNvPicPr>
            <a:picLocks noChangeAspect="1"/>
          </p:cNvPicPr>
          <p:nvPr/>
        </p:nvPicPr>
        <p:blipFill>
          <a:blip r:embed="rId6"/>
          <a:stretch>
            <a:fillRect/>
          </a:stretch>
        </p:blipFill>
        <p:spPr>
          <a:xfrm>
            <a:off x="10950721" y="-11088"/>
            <a:ext cx="1237957" cy="134845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3"/>
          <p:cNvSpPr txBox="1">
            <a:spLocks noGrp="1"/>
          </p:cNvSpPr>
          <p:nvPr>
            <p:ph type="title"/>
          </p:nvPr>
        </p:nvSpPr>
        <p:spPr>
          <a:xfrm>
            <a:off x="328240" y="625100"/>
            <a:ext cx="10972800" cy="134845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1600" b="1" dirty="0">
                <a:solidFill>
                  <a:schemeClr val="tx1"/>
                </a:solidFill>
              </a:rPr>
              <a:t>NEW APARTMENT</a:t>
            </a:r>
            <a:br>
              <a:rPr lang="en-US" sz="1600" b="1" dirty="0">
                <a:solidFill>
                  <a:schemeClr val="tx1"/>
                </a:solidFill>
              </a:rPr>
            </a:br>
            <a:r>
              <a:rPr lang="en-US" sz="1600" b="1" dirty="0" err="1">
                <a:solidFill>
                  <a:schemeClr val="tx1"/>
                </a:solidFill>
              </a:rPr>
              <a:t>Localização</a:t>
            </a:r>
            <a:r>
              <a:rPr lang="en-US" sz="1600" b="1" dirty="0">
                <a:solidFill>
                  <a:schemeClr val="tx1"/>
                </a:solidFill>
              </a:rPr>
              <a:t>: </a:t>
            </a:r>
            <a:r>
              <a:rPr lang="pt-BR" altLang="en-US" sz="1600" b="1" dirty="0">
                <a:solidFill>
                  <a:schemeClr val="tx1"/>
                </a:solidFill>
              </a:rPr>
              <a:t>Belém - Pará</a:t>
            </a:r>
            <a:br>
              <a:rPr lang="en-US" sz="1600" b="1" dirty="0">
                <a:solidFill>
                  <a:schemeClr val="tx1"/>
                </a:solidFill>
              </a:rPr>
            </a:br>
            <a:r>
              <a:rPr lang="en-US" sz="1600" b="1" dirty="0">
                <a:solidFill>
                  <a:schemeClr val="tx1"/>
                </a:solidFill>
              </a:rPr>
              <a:t>Capacity: 4</a:t>
            </a:r>
            <a:br>
              <a:rPr lang="en-US" sz="1600" b="1" dirty="0">
                <a:solidFill>
                  <a:schemeClr val="tx1"/>
                </a:solidFill>
              </a:rPr>
            </a:br>
            <a:r>
              <a:rPr lang="en-US" sz="1600" b="1" dirty="0">
                <a:solidFill>
                  <a:schemeClr val="tx1"/>
                </a:solidFill>
              </a:rPr>
              <a:t>Price for 14 days: $ 10.000</a:t>
            </a:r>
            <a:br>
              <a:rPr lang="en-US" sz="2400" dirty="0"/>
            </a:br>
            <a:endParaRPr sz="2400" dirty="0"/>
          </a:p>
        </p:txBody>
      </p:sp>
      <p:pic>
        <p:nvPicPr>
          <p:cNvPr id="234" name="Google Shape;234;p13"/>
          <p:cNvPicPr preferRelativeResize="0">
            <a:picLocks noGrp="1"/>
          </p:cNvPicPr>
          <p:nvPr>
            <p:ph idx="1"/>
          </p:nvPr>
        </p:nvPicPr>
        <p:blipFill rotWithShape="1">
          <a:blip r:embed="rId3"/>
          <a:srcRect/>
          <a:stretch>
            <a:fillRect/>
          </a:stretch>
        </p:blipFill>
        <p:spPr>
          <a:xfrm>
            <a:off x="247770" y="2015920"/>
            <a:ext cx="3997200" cy="3657000"/>
          </a:xfrm>
          <a:prstGeom prst="rect">
            <a:avLst/>
          </a:prstGeom>
          <a:noFill/>
          <a:ln>
            <a:noFill/>
          </a:ln>
        </p:spPr>
      </p:pic>
      <p:pic>
        <p:nvPicPr>
          <p:cNvPr id="235" name="Google Shape;235;p13" descr="90e85afe-cc95-4b3a-b3ed-cfd2218e80bc"/>
          <p:cNvPicPr preferRelativeResize="0"/>
          <p:nvPr/>
        </p:nvPicPr>
        <p:blipFill rotWithShape="1">
          <a:blip r:embed="rId4"/>
          <a:srcRect/>
          <a:stretch>
            <a:fillRect/>
          </a:stretch>
        </p:blipFill>
        <p:spPr>
          <a:xfrm>
            <a:off x="4446105" y="1122998"/>
            <a:ext cx="2972436" cy="2150745"/>
          </a:xfrm>
          <a:prstGeom prst="rect">
            <a:avLst/>
          </a:prstGeom>
          <a:noFill/>
          <a:ln>
            <a:noFill/>
          </a:ln>
        </p:spPr>
      </p:pic>
      <p:pic>
        <p:nvPicPr>
          <p:cNvPr id="236" name="Google Shape;236;p13" descr="507be3ef-e78a-4867-9ed5-cb32e9bf56a2"/>
          <p:cNvPicPr preferRelativeResize="0"/>
          <p:nvPr/>
        </p:nvPicPr>
        <p:blipFill rotWithShape="1">
          <a:blip r:embed="rId5"/>
          <a:srcRect/>
          <a:stretch>
            <a:fillRect/>
          </a:stretch>
        </p:blipFill>
        <p:spPr>
          <a:xfrm>
            <a:off x="4430860" y="3379795"/>
            <a:ext cx="2641600" cy="3271520"/>
          </a:xfrm>
          <a:prstGeom prst="rect">
            <a:avLst/>
          </a:prstGeom>
          <a:noFill/>
          <a:ln>
            <a:noFill/>
          </a:ln>
        </p:spPr>
      </p:pic>
      <p:pic>
        <p:nvPicPr>
          <p:cNvPr id="237" name="Google Shape;237;p13" descr="c655bb03-26f8-4035-8f46-06d3efd210dd"/>
          <p:cNvPicPr preferRelativeResize="0"/>
          <p:nvPr/>
        </p:nvPicPr>
        <p:blipFill rotWithShape="1">
          <a:blip r:embed="rId6"/>
          <a:srcRect/>
          <a:stretch>
            <a:fillRect/>
          </a:stretch>
        </p:blipFill>
        <p:spPr>
          <a:xfrm>
            <a:off x="7521575" y="1545590"/>
            <a:ext cx="3405505" cy="2640965"/>
          </a:xfrm>
          <a:prstGeom prst="rect">
            <a:avLst/>
          </a:prstGeom>
          <a:noFill/>
          <a:ln>
            <a:noFill/>
          </a:ln>
        </p:spPr>
      </p:pic>
      <p:pic>
        <p:nvPicPr>
          <p:cNvPr id="238" name="Google Shape;238;p13" descr="9fa556bd-f5fb-47c7-9799-7b2a8e89dc72"/>
          <p:cNvPicPr preferRelativeResize="0"/>
          <p:nvPr/>
        </p:nvPicPr>
        <p:blipFill rotWithShape="1">
          <a:blip r:embed="rId7"/>
          <a:srcRect/>
          <a:stretch>
            <a:fillRect/>
          </a:stretch>
        </p:blipFill>
        <p:spPr>
          <a:xfrm>
            <a:off x="7174715" y="4332480"/>
            <a:ext cx="3092451" cy="2259330"/>
          </a:xfrm>
          <a:prstGeom prst="rect">
            <a:avLst/>
          </a:prstGeom>
          <a:noFill/>
          <a:ln>
            <a:noFill/>
          </a:ln>
        </p:spPr>
      </p:pic>
      <p:pic>
        <p:nvPicPr>
          <p:cNvPr id="2" name="Imagem 1">
            <a:extLst>
              <a:ext uri="{FF2B5EF4-FFF2-40B4-BE49-F238E27FC236}">
                <a16:creationId xmlns:a16="http://schemas.microsoft.com/office/drawing/2014/main" id="{60ED7A44-95E3-7E49-72FE-8BF5D2EA667A}"/>
              </a:ext>
            </a:extLst>
          </p:cNvPr>
          <p:cNvPicPr>
            <a:picLocks noChangeAspect="1"/>
          </p:cNvPicPr>
          <p:nvPr/>
        </p:nvPicPr>
        <p:blipFill>
          <a:blip r:embed="rId8"/>
          <a:stretch>
            <a:fillRect/>
          </a:stretch>
        </p:blipFill>
        <p:spPr>
          <a:xfrm>
            <a:off x="10950721" y="-11088"/>
            <a:ext cx="1237957" cy="134845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4"/>
          <p:cNvSpPr txBox="1">
            <a:spLocks noGrp="1"/>
          </p:cNvSpPr>
          <p:nvPr>
            <p:ph type="title"/>
          </p:nvPr>
        </p:nvSpPr>
        <p:spPr>
          <a:xfrm>
            <a:off x="609600" y="514350"/>
            <a:ext cx="10972800" cy="142684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1400" dirty="0">
                <a:solidFill>
                  <a:schemeClr val="tx1"/>
                </a:solidFill>
              </a:rPr>
              <a:t>12 minutes from Shopping </a:t>
            </a:r>
            <a:r>
              <a:rPr lang="en-US" sz="1400" dirty="0" err="1">
                <a:solidFill>
                  <a:schemeClr val="tx1"/>
                </a:solidFill>
              </a:rPr>
              <a:t>Grão</a:t>
            </a:r>
            <a:r>
              <a:rPr lang="en-US" sz="1400" dirty="0">
                <a:solidFill>
                  <a:schemeClr val="tx1"/>
                </a:solidFill>
              </a:rPr>
              <a:t> Pará </a:t>
            </a:r>
            <a:br>
              <a:rPr lang="en-US" sz="1400" dirty="0">
                <a:solidFill>
                  <a:schemeClr val="tx1"/>
                </a:solidFill>
              </a:rPr>
            </a:br>
            <a:r>
              <a:rPr lang="en-US" sz="1400" dirty="0">
                <a:solidFill>
                  <a:schemeClr val="tx1"/>
                </a:solidFill>
              </a:rPr>
              <a:t>17 minutes from the Airport.</a:t>
            </a:r>
            <a:br>
              <a:rPr lang="en-US" sz="1400" dirty="0">
                <a:solidFill>
                  <a:schemeClr val="tx1"/>
                </a:solidFill>
              </a:rPr>
            </a:br>
            <a:r>
              <a:rPr lang="en-US" sz="1400" dirty="0">
                <a:solidFill>
                  <a:schemeClr val="tx1"/>
                </a:solidFill>
              </a:rPr>
              <a:t>19 minutes from Parque da </a:t>
            </a:r>
            <a:r>
              <a:rPr lang="en-US" sz="1400" dirty="0" err="1">
                <a:solidFill>
                  <a:schemeClr val="tx1"/>
                </a:solidFill>
              </a:rPr>
              <a:t>Cidade</a:t>
            </a:r>
            <a:r>
              <a:rPr lang="en-US" sz="1400" dirty="0">
                <a:solidFill>
                  <a:schemeClr val="tx1"/>
                </a:solidFill>
              </a:rPr>
              <a:t> (where the main events of Cop30 will </a:t>
            </a:r>
            <a:r>
              <a:rPr lang="en-US" sz="1400" dirty="0" err="1">
                <a:solidFill>
                  <a:schemeClr val="tx1"/>
                </a:solidFill>
              </a:rPr>
              <a:t>gonna</a:t>
            </a:r>
            <a:r>
              <a:rPr lang="en-US" sz="1400" dirty="0">
                <a:solidFill>
                  <a:schemeClr val="tx1"/>
                </a:solidFill>
              </a:rPr>
              <a:t> happen).</a:t>
            </a:r>
            <a:br>
              <a:rPr lang="en-US" sz="1400" dirty="0">
                <a:solidFill>
                  <a:schemeClr val="tx1"/>
                </a:solidFill>
              </a:rPr>
            </a:br>
            <a:r>
              <a:rPr lang="en-US" sz="1400" dirty="0">
                <a:solidFill>
                  <a:schemeClr val="tx1"/>
                </a:solidFill>
              </a:rPr>
              <a:t>30 </a:t>
            </a:r>
            <a:r>
              <a:rPr lang="en-US" sz="1400" dirty="0" err="1">
                <a:solidFill>
                  <a:schemeClr val="tx1"/>
                </a:solidFill>
              </a:rPr>
              <a:t>minutos</a:t>
            </a:r>
            <a:r>
              <a:rPr lang="en-US" sz="1400" dirty="0">
                <a:solidFill>
                  <a:schemeClr val="tx1"/>
                </a:solidFill>
              </a:rPr>
              <a:t> from the Mercado-</a:t>
            </a:r>
            <a:r>
              <a:rPr lang="en-US" sz="1400" dirty="0" err="1">
                <a:solidFill>
                  <a:schemeClr val="tx1"/>
                </a:solidFill>
              </a:rPr>
              <a:t>ver</a:t>
            </a:r>
            <a:r>
              <a:rPr lang="en-US" sz="1400" dirty="0">
                <a:solidFill>
                  <a:schemeClr val="tx1"/>
                </a:solidFill>
              </a:rPr>
              <a:t>- o peso</a:t>
            </a:r>
            <a:br>
              <a:rPr lang="en-US" sz="1400" dirty="0"/>
            </a:br>
            <a:endParaRPr sz="1400" dirty="0"/>
          </a:p>
        </p:txBody>
      </p:sp>
      <p:sp>
        <p:nvSpPr>
          <p:cNvPr id="244" name="Google Shape;244;p14"/>
          <p:cNvSpPr txBox="1">
            <a:spLocks noGrp="1"/>
          </p:cNvSpPr>
          <p:nvPr>
            <p:ph idx="1"/>
          </p:nvPr>
        </p:nvSpPr>
        <p:spPr>
          <a:xfrm>
            <a:off x="609600" y="1569085"/>
            <a:ext cx="10972800" cy="4953000"/>
          </a:xfrm>
          <a:prstGeom prst="rect">
            <a:avLst/>
          </a:prstGeom>
          <a:noFill/>
          <a:ln>
            <a:noFill/>
          </a:ln>
        </p:spPr>
        <p:txBody>
          <a:bodyPr spcFirstLastPara="1" wrap="square" lIns="91425" tIns="45700" rIns="91425" bIns="45700" anchor="t" anchorCtr="0">
            <a:noAutofit/>
          </a:bodyPr>
          <a:lstStyle/>
          <a:p>
            <a:pPr marL="342900" lvl="0" indent="-254000" algn="l" rtl="0">
              <a:spcBef>
                <a:spcPts val="0"/>
              </a:spcBef>
              <a:spcAft>
                <a:spcPts val="0"/>
              </a:spcAft>
              <a:buClr>
                <a:schemeClr val="dk1"/>
              </a:buClr>
              <a:buSzPts val="1400"/>
              <a:buFont typeface="Arial" panose="020B0604020202020204"/>
              <a:buNone/>
            </a:pPr>
            <a:endParaRPr sz="1400" dirty="0"/>
          </a:p>
          <a:p>
            <a:pPr marL="0" lvl="0" indent="0" algn="l" rtl="0">
              <a:spcBef>
                <a:spcPts val="280"/>
              </a:spcBef>
              <a:spcAft>
                <a:spcPts val="0"/>
              </a:spcAft>
              <a:buClr>
                <a:schemeClr val="dk1"/>
              </a:buClr>
              <a:buSzPts val="1400"/>
              <a:buFont typeface="Arial" panose="020B0604020202020204"/>
              <a:buNone/>
            </a:pPr>
            <a:r>
              <a:rPr lang="en-US" sz="1400" dirty="0"/>
              <a:t>                                                      </a:t>
            </a:r>
            <a:endParaRPr sz="1400" dirty="0"/>
          </a:p>
          <a:p>
            <a:pPr marL="0" lvl="0" indent="0" algn="l" rtl="0">
              <a:spcBef>
                <a:spcPts val="280"/>
              </a:spcBef>
              <a:spcAft>
                <a:spcPts val="0"/>
              </a:spcAft>
              <a:buClr>
                <a:schemeClr val="dk1"/>
              </a:buClr>
              <a:buSzPts val="1400"/>
              <a:buFont typeface="Arial" panose="020B0604020202020204"/>
              <a:buNone/>
            </a:pPr>
            <a:r>
              <a:rPr lang="en-US" sz="1400" dirty="0"/>
              <a:t>                                                                            Shopping </a:t>
            </a:r>
            <a:r>
              <a:rPr lang="en-US" sz="1400" dirty="0" err="1"/>
              <a:t>Grão</a:t>
            </a:r>
            <a:r>
              <a:rPr lang="en-US" sz="1400" dirty="0"/>
              <a:t> Pará </a:t>
            </a:r>
            <a:endParaRPr sz="1400" dirty="0"/>
          </a:p>
          <a:p>
            <a:pPr marL="342900" lvl="0" indent="-254000" algn="l" rtl="0">
              <a:spcBef>
                <a:spcPts val="280"/>
              </a:spcBef>
              <a:spcAft>
                <a:spcPts val="0"/>
              </a:spcAft>
              <a:buClr>
                <a:schemeClr val="dk1"/>
              </a:buClr>
              <a:buSzPts val="1400"/>
              <a:buFont typeface="Arial" panose="020B0604020202020204"/>
              <a:buNone/>
            </a:pPr>
            <a:endParaRPr sz="1400" dirty="0"/>
          </a:p>
          <a:p>
            <a:pPr marL="0" lvl="0" indent="0" algn="l" rtl="0">
              <a:spcBef>
                <a:spcPts val="280"/>
              </a:spcBef>
              <a:spcAft>
                <a:spcPts val="0"/>
              </a:spcAft>
              <a:buClr>
                <a:schemeClr val="dk1"/>
              </a:buClr>
              <a:buSzPts val="1400"/>
              <a:buFont typeface="Arial" panose="020B0604020202020204"/>
              <a:buNone/>
            </a:pPr>
            <a:r>
              <a:rPr lang="en-US" sz="1400" dirty="0"/>
              <a:t>            Mercado-</a:t>
            </a:r>
            <a:r>
              <a:rPr lang="en-US" sz="1400" dirty="0" err="1"/>
              <a:t>ver</a:t>
            </a:r>
            <a:r>
              <a:rPr lang="en-US" sz="1400" dirty="0"/>
              <a:t>- o peso                            </a:t>
            </a:r>
            <a:endParaRPr sz="1400" dirty="0"/>
          </a:p>
          <a:p>
            <a:pPr marL="0" lvl="0" indent="0" algn="l" rtl="0">
              <a:spcBef>
                <a:spcPts val="280"/>
              </a:spcBef>
              <a:spcAft>
                <a:spcPts val="0"/>
              </a:spcAft>
              <a:buClr>
                <a:schemeClr val="dk1"/>
              </a:buClr>
              <a:buSzPts val="1400"/>
              <a:buFont typeface="Arial" panose="020B0604020202020204"/>
              <a:buNone/>
            </a:pPr>
            <a:r>
              <a:rPr lang="en-US" sz="1400" dirty="0"/>
              <a:t>            </a:t>
            </a:r>
            <a:endParaRPr sz="1400" dirty="0"/>
          </a:p>
          <a:p>
            <a:pPr marL="342900" lvl="0" indent="-254000" algn="l" rtl="0">
              <a:spcBef>
                <a:spcPts val="280"/>
              </a:spcBef>
              <a:spcAft>
                <a:spcPts val="0"/>
              </a:spcAft>
              <a:buClr>
                <a:schemeClr val="dk1"/>
              </a:buClr>
              <a:buSzPts val="1400"/>
              <a:buFont typeface="Arial" panose="020B0604020202020204"/>
              <a:buNone/>
            </a:pPr>
            <a:endParaRPr sz="1400" dirty="0"/>
          </a:p>
          <a:p>
            <a:pPr marL="342900" lvl="0" indent="-254000" algn="l" rtl="0">
              <a:spcBef>
                <a:spcPts val="280"/>
              </a:spcBef>
              <a:spcAft>
                <a:spcPts val="0"/>
              </a:spcAft>
              <a:buClr>
                <a:schemeClr val="dk1"/>
              </a:buClr>
              <a:buSzPts val="1400"/>
              <a:buFont typeface="Arial" panose="020B0604020202020204"/>
              <a:buNone/>
            </a:pPr>
            <a:endParaRPr sz="1400" dirty="0"/>
          </a:p>
          <a:p>
            <a:pPr marL="342900" lvl="0" indent="-254000" algn="l" rtl="0">
              <a:spcBef>
                <a:spcPts val="280"/>
              </a:spcBef>
              <a:spcAft>
                <a:spcPts val="0"/>
              </a:spcAft>
              <a:buClr>
                <a:schemeClr val="dk1"/>
              </a:buClr>
              <a:buSzPts val="1400"/>
              <a:buFont typeface="Arial" panose="020B0604020202020204"/>
              <a:buNone/>
            </a:pPr>
            <a:endParaRPr sz="1400" dirty="0"/>
          </a:p>
          <a:p>
            <a:pPr marL="342900" lvl="0" indent="-342900" algn="l" rtl="0">
              <a:spcBef>
                <a:spcPts val="280"/>
              </a:spcBef>
              <a:spcAft>
                <a:spcPts val="0"/>
              </a:spcAft>
              <a:buClr>
                <a:schemeClr val="dk1"/>
              </a:buClr>
              <a:buSzPts val="1400"/>
              <a:buFont typeface="Arial" panose="020B0604020202020204"/>
              <a:buChar char="•"/>
            </a:pPr>
            <a:r>
              <a:rPr lang="en-US" sz="1400" dirty="0"/>
              <a:t>                                                                                          Airport</a:t>
            </a:r>
            <a:endParaRPr sz="1400" dirty="0"/>
          </a:p>
        </p:txBody>
      </p:sp>
      <p:pic>
        <p:nvPicPr>
          <p:cNvPr id="245" name="Google Shape;245;p14" descr="Captura de tela 2025-03-20 231804"/>
          <p:cNvPicPr preferRelativeResize="0"/>
          <p:nvPr/>
        </p:nvPicPr>
        <p:blipFill rotWithShape="1">
          <a:blip r:embed="rId3"/>
          <a:srcRect/>
          <a:stretch>
            <a:fillRect/>
          </a:stretch>
        </p:blipFill>
        <p:spPr>
          <a:xfrm>
            <a:off x="690880" y="3020695"/>
            <a:ext cx="3176905" cy="2560955"/>
          </a:xfrm>
          <a:prstGeom prst="rect">
            <a:avLst/>
          </a:prstGeom>
          <a:noFill/>
          <a:ln>
            <a:noFill/>
          </a:ln>
        </p:spPr>
      </p:pic>
      <p:pic>
        <p:nvPicPr>
          <p:cNvPr id="246" name="Google Shape;246;p14" descr="Captura de tela 2025-03-20 213623"/>
          <p:cNvPicPr preferRelativeResize="0"/>
          <p:nvPr/>
        </p:nvPicPr>
        <p:blipFill rotWithShape="1">
          <a:blip r:embed="rId4"/>
          <a:srcRect/>
          <a:stretch>
            <a:fillRect/>
          </a:stretch>
        </p:blipFill>
        <p:spPr>
          <a:xfrm>
            <a:off x="6620510" y="1563370"/>
            <a:ext cx="4823460" cy="2347595"/>
          </a:xfrm>
          <a:prstGeom prst="rect">
            <a:avLst/>
          </a:prstGeom>
          <a:noFill/>
          <a:ln>
            <a:noFill/>
          </a:ln>
        </p:spPr>
      </p:pic>
      <p:pic>
        <p:nvPicPr>
          <p:cNvPr id="247" name="Google Shape;247;p14" descr="aEROPORTO"/>
          <p:cNvPicPr preferRelativeResize="0"/>
          <p:nvPr/>
        </p:nvPicPr>
        <p:blipFill rotWithShape="1">
          <a:blip r:embed="rId5"/>
          <a:srcRect/>
          <a:stretch>
            <a:fillRect/>
          </a:stretch>
        </p:blipFill>
        <p:spPr>
          <a:xfrm>
            <a:off x="4140835" y="4223385"/>
            <a:ext cx="3910330" cy="2224405"/>
          </a:xfrm>
          <a:prstGeom prst="rect">
            <a:avLst/>
          </a:prstGeom>
          <a:noFill/>
          <a:ln>
            <a:noFill/>
          </a:ln>
        </p:spPr>
      </p:pic>
      <p:pic>
        <p:nvPicPr>
          <p:cNvPr id="2" name="Imagem 1">
            <a:extLst>
              <a:ext uri="{FF2B5EF4-FFF2-40B4-BE49-F238E27FC236}">
                <a16:creationId xmlns:a16="http://schemas.microsoft.com/office/drawing/2014/main" id="{5E08DF72-D69B-DAF6-D8B4-7F32D8C2EBF8}"/>
              </a:ext>
            </a:extLst>
          </p:cNvPr>
          <p:cNvPicPr>
            <a:picLocks noChangeAspect="1"/>
          </p:cNvPicPr>
          <p:nvPr/>
        </p:nvPicPr>
        <p:blipFill>
          <a:blip r:embed="rId6"/>
          <a:stretch>
            <a:fillRect/>
          </a:stretch>
        </p:blipFill>
        <p:spPr>
          <a:xfrm>
            <a:off x="10950721" y="-11088"/>
            <a:ext cx="1237957" cy="134845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5"/>
          <p:cNvSpPr txBox="1">
            <a:spLocks noGrp="1"/>
          </p:cNvSpPr>
          <p:nvPr>
            <p:ph type="title"/>
          </p:nvPr>
        </p:nvSpPr>
        <p:spPr>
          <a:xfrm>
            <a:off x="609600" y="337625"/>
            <a:ext cx="10972800" cy="108987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altLang="en-US" sz="1600" b="1" dirty="0">
                <a:solidFill>
                  <a:schemeClr val="tx1"/>
                </a:solidFill>
              </a:rPr>
              <a:t>APARTMENT  </a:t>
            </a:r>
            <a:r>
              <a:rPr lang="en-US" sz="1600" b="1" dirty="0">
                <a:solidFill>
                  <a:schemeClr val="tx1"/>
                </a:solidFill>
              </a:rPr>
              <a:t>Location: Parque Verde, Belém-Pará.</a:t>
            </a:r>
            <a:br>
              <a:rPr lang="en-US" sz="1600" b="1" dirty="0">
                <a:solidFill>
                  <a:schemeClr val="tx1"/>
                </a:solidFill>
              </a:rPr>
            </a:br>
            <a:r>
              <a:rPr lang="en-US" sz="1600" b="1" dirty="0">
                <a:solidFill>
                  <a:schemeClr val="tx1"/>
                </a:solidFill>
              </a:rPr>
              <a:t>Capacity: 4 guests </a:t>
            </a:r>
            <a:br>
              <a:rPr lang="en-US" sz="1600" b="1" dirty="0">
                <a:solidFill>
                  <a:schemeClr val="tx1"/>
                </a:solidFill>
              </a:rPr>
            </a:br>
            <a:r>
              <a:rPr lang="en-US" sz="1600" b="1" dirty="0">
                <a:solidFill>
                  <a:schemeClr val="tx1"/>
                </a:solidFill>
              </a:rPr>
              <a:t>Living room, dining room, 3 bedrooms, 1 bathroom, kitchen/outdoor area, garage.</a:t>
            </a:r>
            <a:br>
              <a:rPr lang="en-US" sz="1600" b="1" dirty="0">
                <a:solidFill>
                  <a:schemeClr val="tx1"/>
                </a:solidFill>
              </a:rPr>
            </a:br>
            <a:r>
              <a:rPr lang="en-US" sz="1600" b="1" dirty="0">
                <a:solidFill>
                  <a:schemeClr val="tx1"/>
                </a:solidFill>
              </a:rPr>
              <a:t>Price for 14 days: $ 10.000</a:t>
            </a:r>
            <a:br>
              <a:rPr lang="en-US" sz="1400" dirty="0"/>
            </a:br>
            <a:endParaRPr sz="1400" dirty="0"/>
          </a:p>
        </p:txBody>
      </p:sp>
      <p:pic>
        <p:nvPicPr>
          <p:cNvPr id="253" name="Google Shape;253;p15"/>
          <p:cNvPicPr preferRelativeResize="0">
            <a:picLocks noGrp="1"/>
          </p:cNvPicPr>
          <p:nvPr>
            <p:ph idx="1"/>
          </p:nvPr>
        </p:nvPicPr>
        <p:blipFill rotWithShape="1">
          <a:blip r:embed="rId3"/>
          <a:srcRect/>
          <a:stretch>
            <a:fillRect/>
          </a:stretch>
        </p:blipFill>
        <p:spPr>
          <a:xfrm>
            <a:off x="3453130" y="1520825"/>
            <a:ext cx="2781300" cy="2411730"/>
          </a:xfrm>
          <a:prstGeom prst="rect">
            <a:avLst/>
          </a:prstGeom>
          <a:noFill/>
          <a:ln>
            <a:noFill/>
          </a:ln>
        </p:spPr>
      </p:pic>
      <p:pic>
        <p:nvPicPr>
          <p:cNvPr id="254" name="Google Shape;254;p15"/>
          <p:cNvPicPr preferRelativeResize="0"/>
          <p:nvPr/>
        </p:nvPicPr>
        <p:blipFill rotWithShape="1">
          <a:blip r:embed="rId4"/>
          <a:srcRect/>
          <a:stretch>
            <a:fillRect/>
          </a:stretch>
        </p:blipFill>
        <p:spPr>
          <a:xfrm>
            <a:off x="509905" y="1506220"/>
            <a:ext cx="2875280" cy="2410460"/>
          </a:xfrm>
          <a:prstGeom prst="rect">
            <a:avLst/>
          </a:prstGeom>
          <a:noFill/>
          <a:ln>
            <a:noFill/>
          </a:ln>
        </p:spPr>
      </p:pic>
      <p:pic>
        <p:nvPicPr>
          <p:cNvPr id="255" name="Google Shape;255;p15"/>
          <p:cNvPicPr preferRelativeResize="0"/>
          <p:nvPr/>
        </p:nvPicPr>
        <p:blipFill rotWithShape="1">
          <a:blip r:embed="rId5"/>
          <a:srcRect/>
          <a:stretch>
            <a:fillRect/>
          </a:stretch>
        </p:blipFill>
        <p:spPr>
          <a:xfrm>
            <a:off x="6302375" y="1536065"/>
            <a:ext cx="2500630" cy="2411730"/>
          </a:xfrm>
          <a:prstGeom prst="rect">
            <a:avLst/>
          </a:prstGeom>
          <a:noFill/>
          <a:ln>
            <a:noFill/>
          </a:ln>
        </p:spPr>
      </p:pic>
      <p:pic>
        <p:nvPicPr>
          <p:cNvPr id="256" name="Google Shape;256;p15"/>
          <p:cNvPicPr preferRelativeResize="0"/>
          <p:nvPr/>
        </p:nvPicPr>
        <p:blipFill rotWithShape="1">
          <a:blip r:embed="rId6"/>
          <a:srcRect/>
          <a:stretch>
            <a:fillRect/>
          </a:stretch>
        </p:blipFill>
        <p:spPr>
          <a:xfrm>
            <a:off x="8872855" y="1520825"/>
            <a:ext cx="2343785" cy="2426335"/>
          </a:xfrm>
          <a:prstGeom prst="rect">
            <a:avLst/>
          </a:prstGeom>
          <a:noFill/>
          <a:ln>
            <a:noFill/>
          </a:ln>
        </p:spPr>
      </p:pic>
      <p:pic>
        <p:nvPicPr>
          <p:cNvPr id="257" name="Google Shape;257;p15"/>
          <p:cNvPicPr preferRelativeResize="0"/>
          <p:nvPr/>
        </p:nvPicPr>
        <p:blipFill rotWithShape="1">
          <a:blip r:embed="rId7"/>
          <a:srcRect/>
          <a:stretch>
            <a:fillRect/>
          </a:stretch>
        </p:blipFill>
        <p:spPr>
          <a:xfrm>
            <a:off x="509905" y="3960495"/>
            <a:ext cx="2875915" cy="2825750"/>
          </a:xfrm>
          <a:prstGeom prst="rect">
            <a:avLst/>
          </a:prstGeom>
          <a:noFill/>
          <a:ln>
            <a:noFill/>
          </a:ln>
        </p:spPr>
      </p:pic>
      <p:pic>
        <p:nvPicPr>
          <p:cNvPr id="258" name="Google Shape;258;p15"/>
          <p:cNvPicPr preferRelativeResize="0"/>
          <p:nvPr/>
        </p:nvPicPr>
        <p:blipFill rotWithShape="1">
          <a:blip r:embed="rId8"/>
          <a:srcRect/>
          <a:stretch>
            <a:fillRect/>
          </a:stretch>
        </p:blipFill>
        <p:spPr>
          <a:xfrm>
            <a:off x="3451225" y="4003675"/>
            <a:ext cx="2774950" cy="2823210"/>
          </a:xfrm>
          <a:prstGeom prst="rect">
            <a:avLst/>
          </a:prstGeom>
          <a:noFill/>
          <a:ln>
            <a:noFill/>
          </a:ln>
        </p:spPr>
      </p:pic>
      <p:pic>
        <p:nvPicPr>
          <p:cNvPr id="259" name="Google Shape;259;p15"/>
          <p:cNvPicPr preferRelativeResize="0"/>
          <p:nvPr/>
        </p:nvPicPr>
        <p:blipFill rotWithShape="1">
          <a:blip r:embed="rId9"/>
          <a:srcRect/>
          <a:stretch>
            <a:fillRect/>
          </a:stretch>
        </p:blipFill>
        <p:spPr>
          <a:xfrm>
            <a:off x="6329680" y="4013200"/>
            <a:ext cx="2455545" cy="2801620"/>
          </a:xfrm>
          <a:prstGeom prst="rect">
            <a:avLst/>
          </a:prstGeom>
          <a:noFill/>
          <a:ln>
            <a:noFill/>
          </a:ln>
        </p:spPr>
      </p:pic>
      <p:pic>
        <p:nvPicPr>
          <p:cNvPr id="260" name="Google Shape;260;p15"/>
          <p:cNvPicPr preferRelativeResize="0"/>
          <p:nvPr/>
        </p:nvPicPr>
        <p:blipFill rotWithShape="1">
          <a:blip r:embed="rId10"/>
          <a:srcRect/>
          <a:stretch>
            <a:fillRect/>
          </a:stretch>
        </p:blipFill>
        <p:spPr>
          <a:xfrm>
            <a:off x="8850630" y="4016375"/>
            <a:ext cx="2405380" cy="2785110"/>
          </a:xfrm>
          <a:prstGeom prst="rect">
            <a:avLst/>
          </a:prstGeom>
          <a:noFill/>
          <a:ln>
            <a:noFill/>
          </a:ln>
        </p:spPr>
      </p:pic>
      <p:pic>
        <p:nvPicPr>
          <p:cNvPr id="2" name="Imagem 1">
            <a:extLst>
              <a:ext uri="{FF2B5EF4-FFF2-40B4-BE49-F238E27FC236}">
                <a16:creationId xmlns:a16="http://schemas.microsoft.com/office/drawing/2014/main" id="{79E6FF1B-CC03-9907-E564-86D746D8F459}"/>
              </a:ext>
            </a:extLst>
          </p:cNvPr>
          <p:cNvPicPr>
            <a:picLocks noChangeAspect="1"/>
          </p:cNvPicPr>
          <p:nvPr/>
        </p:nvPicPr>
        <p:blipFill>
          <a:blip r:embed="rId11"/>
          <a:stretch>
            <a:fillRect/>
          </a:stretch>
        </p:blipFill>
        <p:spPr>
          <a:xfrm>
            <a:off x="10950721" y="-11088"/>
            <a:ext cx="1237957" cy="134845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6"/>
          <p:cNvSpPr txBox="1">
            <a:spLocks noGrp="1"/>
          </p:cNvSpPr>
          <p:nvPr>
            <p:ph type="title"/>
          </p:nvPr>
        </p:nvSpPr>
        <p:spPr>
          <a:xfrm>
            <a:off x="609600" y="466725"/>
            <a:ext cx="10972800" cy="103124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1400" dirty="0">
                <a:solidFill>
                  <a:schemeClr val="tx1"/>
                </a:solidFill>
              </a:rPr>
              <a:t>10 minutes from Parque Shopping.</a:t>
            </a:r>
            <a:br>
              <a:rPr lang="en-US" sz="1400" dirty="0">
                <a:solidFill>
                  <a:schemeClr val="tx1"/>
                </a:solidFill>
              </a:rPr>
            </a:br>
            <a:r>
              <a:rPr lang="en-US" sz="1400" dirty="0">
                <a:solidFill>
                  <a:schemeClr val="tx1"/>
                </a:solidFill>
              </a:rPr>
              <a:t>25 minutes from the Airport.</a:t>
            </a:r>
            <a:br>
              <a:rPr lang="en-US" sz="1400" dirty="0">
                <a:solidFill>
                  <a:schemeClr val="tx1"/>
                </a:solidFill>
              </a:rPr>
            </a:br>
            <a:r>
              <a:rPr lang="en-US" sz="1400" dirty="0">
                <a:solidFill>
                  <a:schemeClr val="tx1"/>
                </a:solidFill>
              </a:rPr>
              <a:t>25 minutes from Parque da </a:t>
            </a:r>
            <a:r>
              <a:rPr lang="en-US" sz="1400" dirty="0" err="1">
                <a:solidFill>
                  <a:schemeClr val="tx1"/>
                </a:solidFill>
              </a:rPr>
              <a:t>Cidade</a:t>
            </a:r>
            <a:r>
              <a:rPr lang="en-US" sz="1400" dirty="0">
                <a:solidFill>
                  <a:schemeClr val="tx1"/>
                </a:solidFill>
              </a:rPr>
              <a:t> (where the main events of Cop30 will take place).</a:t>
            </a:r>
            <a:br>
              <a:rPr lang="en-US" sz="1400" dirty="0">
                <a:solidFill>
                  <a:schemeClr val="tx1"/>
                </a:solidFill>
              </a:rPr>
            </a:br>
            <a:r>
              <a:rPr lang="en-US" sz="1400" dirty="0">
                <a:solidFill>
                  <a:schemeClr val="tx1"/>
                </a:solidFill>
              </a:rPr>
              <a:t>5 minutes from the Formosa Supermarket and 10 minutes from the do </a:t>
            </a:r>
            <a:r>
              <a:rPr lang="en-US" sz="1400" dirty="0" err="1">
                <a:solidFill>
                  <a:schemeClr val="tx1"/>
                </a:solidFill>
              </a:rPr>
              <a:t>Mangueirão</a:t>
            </a:r>
            <a:r>
              <a:rPr lang="en-US" sz="1400" dirty="0">
                <a:solidFill>
                  <a:schemeClr val="tx1"/>
                </a:solidFill>
              </a:rPr>
              <a:t> </a:t>
            </a:r>
            <a:r>
              <a:rPr lang="pt-BR" altLang="en-US" sz="1400" dirty="0">
                <a:solidFill>
                  <a:schemeClr val="tx1"/>
                </a:solidFill>
              </a:rPr>
              <a:t>S</a:t>
            </a:r>
            <a:r>
              <a:rPr lang="en-US" sz="1400" dirty="0" err="1">
                <a:solidFill>
                  <a:schemeClr val="tx1"/>
                </a:solidFill>
              </a:rPr>
              <a:t>tadium</a:t>
            </a:r>
            <a:r>
              <a:rPr lang="en-US" sz="1400" dirty="0">
                <a:solidFill>
                  <a:schemeClr val="tx1"/>
                </a:solidFill>
              </a:rPr>
              <a:t>. </a:t>
            </a:r>
            <a:endParaRPr sz="1400" dirty="0">
              <a:solidFill>
                <a:schemeClr val="tx1"/>
              </a:solidFill>
            </a:endParaRPr>
          </a:p>
        </p:txBody>
      </p:sp>
      <p:sp>
        <p:nvSpPr>
          <p:cNvPr id="266" name="Google Shape;266;p16"/>
          <p:cNvSpPr txBox="1">
            <a:spLocks noGrp="1"/>
          </p:cNvSpPr>
          <p:nvPr>
            <p:ph idx="1"/>
          </p:nvPr>
        </p:nvSpPr>
        <p:spPr>
          <a:xfrm>
            <a:off x="609600" y="1218565"/>
            <a:ext cx="10972800" cy="5429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panose="020B0604020202020204"/>
              <a:buNone/>
            </a:pPr>
            <a:r>
              <a:rPr lang="en-US" sz="1400" dirty="0"/>
              <a:t>                                                                                     </a:t>
            </a:r>
            <a:endParaRPr sz="1400" dirty="0"/>
          </a:p>
          <a:p>
            <a:pPr marL="0" lvl="0" indent="0" algn="l" rtl="0">
              <a:spcBef>
                <a:spcPts val="280"/>
              </a:spcBef>
              <a:spcAft>
                <a:spcPts val="0"/>
              </a:spcAft>
              <a:buClr>
                <a:schemeClr val="dk1"/>
              </a:buClr>
              <a:buSzPts val="1400"/>
              <a:buFont typeface="Arial" panose="020B0604020202020204"/>
              <a:buNone/>
            </a:pPr>
            <a:r>
              <a:rPr lang="en-US" sz="1400" dirty="0"/>
              <a:t>                                                                                       </a:t>
            </a:r>
            <a:r>
              <a:rPr lang="en-US" altLang="pt-BR" sz="1400" dirty="0" err="1"/>
              <a:t>Mangueir</a:t>
            </a:r>
            <a:r>
              <a:rPr lang="en-US" altLang="en-US" sz="1400" dirty="0" err="1"/>
              <a:t>ã</a:t>
            </a:r>
            <a:r>
              <a:rPr lang="en-US" altLang="pt-BR" sz="1400" dirty="0" err="1"/>
              <a:t>o</a:t>
            </a:r>
            <a:r>
              <a:rPr lang="en-US" altLang="pt-BR" sz="1400" dirty="0"/>
              <a:t> Stadium</a:t>
            </a:r>
          </a:p>
          <a:p>
            <a:pPr marL="0" lvl="0" indent="0" algn="l" rtl="0">
              <a:spcBef>
                <a:spcPts val="280"/>
              </a:spcBef>
              <a:spcAft>
                <a:spcPts val="0"/>
              </a:spcAft>
              <a:buClr>
                <a:schemeClr val="dk1"/>
              </a:buClr>
              <a:buSzPts val="1400"/>
              <a:buFont typeface="Arial" panose="020B0604020202020204"/>
              <a:buNone/>
            </a:pPr>
            <a:endParaRPr sz="1400" dirty="0"/>
          </a:p>
          <a:p>
            <a:pPr marL="0" lvl="0" indent="0" algn="l" rtl="0">
              <a:spcBef>
                <a:spcPts val="280"/>
              </a:spcBef>
              <a:spcAft>
                <a:spcPts val="0"/>
              </a:spcAft>
              <a:buClr>
                <a:schemeClr val="dk1"/>
              </a:buClr>
              <a:buSzPts val="1400"/>
              <a:buFont typeface="Arial" panose="020B0604020202020204"/>
              <a:buNone/>
            </a:pPr>
            <a:endParaRPr sz="1400" dirty="0"/>
          </a:p>
          <a:p>
            <a:pPr marL="0" lvl="0" indent="0" algn="l" rtl="0">
              <a:spcBef>
                <a:spcPts val="280"/>
              </a:spcBef>
              <a:spcAft>
                <a:spcPts val="0"/>
              </a:spcAft>
              <a:buClr>
                <a:schemeClr val="dk1"/>
              </a:buClr>
              <a:buSzPts val="1400"/>
              <a:buFont typeface="Arial" panose="020B0604020202020204"/>
              <a:buNone/>
            </a:pPr>
            <a:endParaRPr sz="1400" dirty="0"/>
          </a:p>
          <a:p>
            <a:pPr marL="0" lvl="0" indent="0" algn="l" rtl="0">
              <a:spcBef>
                <a:spcPts val="280"/>
              </a:spcBef>
              <a:spcAft>
                <a:spcPts val="0"/>
              </a:spcAft>
              <a:buClr>
                <a:schemeClr val="dk1"/>
              </a:buClr>
              <a:buSzPts val="1400"/>
              <a:buFont typeface="Arial" panose="020B0604020202020204"/>
              <a:buNone/>
            </a:pPr>
            <a:endParaRPr sz="1400" dirty="0"/>
          </a:p>
          <a:p>
            <a:pPr marL="0" lvl="0" indent="0" algn="l" rtl="0">
              <a:spcBef>
                <a:spcPts val="280"/>
              </a:spcBef>
              <a:spcAft>
                <a:spcPts val="0"/>
              </a:spcAft>
              <a:buClr>
                <a:schemeClr val="dk1"/>
              </a:buClr>
              <a:buSzPts val="1400"/>
              <a:buFont typeface="Arial" panose="020B0604020202020204"/>
              <a:buNone/>
            </a:pPr>
            <a:endParaRPr sz="1400" dirty="0"/>
          </a:p>
          <a:p>
            <a:pPr marL="0" lvl="0" indent="0" algn="l" rtl="0">
              <a:spcBef>
                <a:spcPts val="280"/>
              </a:spcBef>
              <a:spcAft>
                <a:spcPts val="0"/>
              </a:spcAft>
              <a:buClr>
                <a:schemeClr val="dk1"/>
              </a:buClr>
              <a:buSzPts val="1400"/>
              <a:buFont typeface="Arial" panose="020B0604020202020204"/>
              <a:buNone/>
            </a:pPr>
            <a:endParaRPr sz="1400" dirty="0"/>
          </a:p>
          <a:p>
            <a:pPr marL="0" lvl="0" indent="0" algn="l" rtl="0">
              <a:spcBef>
                <a:spcPts val="280"/>
              </a:spcBef>
              <a:spcAft>
                <a:spcPts val="0"/>
              </a:spcAft>
              <a:buClr>
                <a:schemeClr val="dk1"/>
              </a:buClr>
              <a:buSzPts val="1400"/>
              <a:buFont typeface="Arial" panose="020B0604020202020204"/>
              <a:buNone/>
            </a:pPr>
            <a:endParaRPr sz="1400" dirty="0"/>
          </a:p>
          <a:p>
            <a:pPr marL="0" lvl="0" indent="0" algn="l" rtl="0">
              <a:spcBef>
                <a:spcPts val="280"/>
              </a:spcBef>
              <a:spcAft>
                <a:spcPts val="0"/>
              </a:spcAft>
              <a:buClr>
                <a:schemeClr val="dk1"/>
              </a:buClr>
              <a:buSzPts val="1400"/>
              <a:buFont typeface="Arial" panose="020B0604020202020204"/>
              <a:buNone/>
            </a:pPr>
            <a:endParaRPr sz="1400" dirty="0"/>
          </a:p>
          <a:p>
            <a:pPr marL="0" lvl="0" indent="0" algn="l" rtl="0">
              <a:spcBef>
                <a:spcPts val="280"/>
              </a:spcBef>
              <a:spcAft>
                <a:spcPts val="0"/>
              </a:spcAft>
              <a:buClr>
                <a:schemeClr val="dk1"/>
              </a:buClr>
              <a:buSzPts val="1400"/>
              <a:buFont typeface="Arial" panose="020B0604020202020204"/>
              <a:buNone/>
            </a:pPr>
            <a:r>
              <a:rPr lang="en-US" sz="1400" dirty="0"/>
              <a:t>                       </a:t>
            </a:r>
            <a:r>
              <a:rPr lang="en-US" altLang="pt-BR" sz="1400" dirty="0"/>
              <a:t>Supermarket and Magazine</a:t>
            </a:r>
            <a:r>
              <a:rPr lang="en-US" sz="1400" dirty="0"/>
              <a:t>                                                                                      Parque Shopping.</a:t>
            </a:r>
            <a:endParaRPr sz="1400" dirty="0"/>
          </a:p>
        </p:txBody>
      </p:sp>
      <p:pic>
        <p:nvPicPr>
          <p:cNvPr id="267" name="Google Shape;267;p16" descr="Captura de tela 2025-03-21 015517"/>
          <p:cNvPicPr preferRelativeResize="0"/>
          <p:nvPr/>
        </p:nvPicPr>
        <p:blipFill rotWithShape="1">
          <a:blip r:embed="rId3"/>
          <a:srcRect/>
          <a:stretch>
            <a:fillRect/>
          </a:stretch>
        </p:blipFill>
        <p:spPr>
          <a:xfrm>
            <a:off x="669290" y="4121150"/>
            <a:ext cx="4453255" cy="2216150"/>
          </a:xfrm>
          <a:prstGeom prst="rect">
            <a:avLst/>
          </a:prstGeom>
          <a:noFill/>
          <a:ln>
            <a:noFill/>
          </a:ln>
        </p:spPr>
      </p:pic>
      <p:pic>
        <p:nvPicPr>
          <p:cNvPr id="268" name="Google Shape;268;p16" descr="Captura de tela 2025-03-21 015617"/>
          <p:cNvPicPr preferRelativeResize="0"/>
          <p:nvPr/>
        </p:nvPicPr>
        <p:blipFill rotWithShape="1">
          <a:blip r:embed="rId4"/>
          <a:srcRect/>
          <a:stretch>
            <a:fillRect/>
          </a:stretch>
        </p:blipFill>
        <p:spPr>
          <a:xfrm>
            <a:off x="7085330" y="4181475"/>
            <a:ext cx="4041775" cy="2215515"/>
          </a:xfrm>
          <a:prstGeom prst="rect">
            <a:avLst/>
          </a:prstGeom>
          <a:noFill/>
          <a:ln>
            <a:noFill/>
          </a:ln>
        </p:spPr>
      </p:pic>
      <p:pic>
        <p:nvPicPr>
          <p:cNvPr id="269" name="Google Shape;269;p16" descr="Captura de tela 2025-03-21 124131"/>
          <p:cNvPicPr preferRelativeResize="0"/>
          <p:nvPr/>
        </p:nvPicPr>
        <p:blipFill rotWithShape="1">
          <a:blip r:embed="rId5"/>
          <a:srcRect/>
          <a:stretch>
            <a:fillRect/>
          </a:stretch>
        </p:blipFill>
        <p:spPr>
          <a:xfrm>
            <a:off x="4483735" y="1776730"/>
            <a:ext cx="3344545" cy="2318385"/>
          </a:xfrm>
          <a:prstGeom prst="rect">
            <a:avLst/>
          </a:prstGeom>
          <a:noFill/>
          <a:ln>
            <a:noFill/>
          </a:ln>
        </p:spPr>
      </p:pic>
      <p:pic>
        <p:nvPicPr>
          <p:cNvPr id="2" name="Imagem 1">
            <a:extLst>
              <a:ext uri="{FF2B5EF4-FFF2-40B4-BE49-F238E27FC236}">
                <a16:creationId xmlns:a16="http://schemas.microsoft.com/office/drawing/2014/main" id="{1E0B5CC1-358E-45FB-F8A9-526EE6DFC2BA}"/>
              </a:ext>
            </a:extLst>
          </p:cNvPr>
          <p:cNvPicPr>
            <a:picLocks noChangeAspect="1"/>
          </p:cNvPicPr>
          <p:nvPr/>
        </p:nvPicPr>
        <p:blipFill>
          <a:blip r:embed="rId6"/>
          <a:stretch>
            <a:fillRect/>
          </a:stretch>
        </p:blipFill>
        <p:spPr>
          <a:xfrm>
            <a:off x="10950721" y="-11088"/>
            <a:ext cx="1237957" cy="134845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7"/>
          <p:cNvSpPr txBox="1">
            <a:spLocks noGrp="1"/>
          </p:cNvSpPr>
          <p:nvPr>
            <p:ph type="title"/>
          </p:nvPr>
        </p:nvSpPr>
        <p:spPr>
          <a:xfrm>
            <a:off x="989425" y="631190"/>
            <a:ext cx="10222523" cy="98361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1600" b="1" dirty="0">
                <a:solidFill>
                  <a:schemeClr val="tx1"/>
                </a:solidFill>
                <a:sym typeface="+mn-ea"/>
              </a:rPr>
              <a:t>Location: </a:t>
            </a:r>
            <a:r>
              <a:rPr lang="en-US" sz="1600" b="1" dirty="0">
                <a:solidFill>
                  <a:schemeClr val="tx1"/>
                </a:solidFill>
              </a:rPr>
              <a:t>City Center</a:t>
            </a:r>
            <a:r>
              <a:rPr lang="pt-BR" altLang="en-US" sz="1600" b="1" dirty="0">
                <a:solidFill>
                  <a:schemeClr val="tx1"/>
                </a:solidFill>
              </a:rPr>
              <a:t>, Belém-Pará</a:t>
            </a:r>
            <a:br>
              <a:rPr lang="en-US" sz="1600" b="1" dirty="0">
                <a:solidFill>
                  <a:schemeClr val="tx1"/>
                </a:solidFill>
              </a:rPr>
            </a:br>
            <a:r>
              <a:rPr lang="en-US" sz="1600" b="1" dirty="0">
                <a:solidFill>
                  <a:schemeClr val="tx1"/>
                </a:solidFill>
              </a:rPr>
              <a:t>Capacity: 4 guests</a:t>
            </a:r>
            <a:br>
              <a:rPr lang="en-US" sz="1600" b="1" dirty="0">
                <a:solidFill>
                  <a:schemeClr val="tx1"/>
                </a:solidFill>
              </a:rPr>
            </a:br>
            <a:r>
              <a:rPr lang="en-US" sz="1600" b="1" dirty="0">
                <a:solidFill>
                  <a:schemeClr val="tx1"/>
                </a:solidFill>
              </a:rPr>
              <a:t>Price for 14 days: $ 16.000 </a:t>
            </a:r>
            <a:br>
              <a:rPr lang="en-US" sz="1400" dirty="0"/>
            </a:br>
            <a:endParaRPr sz="1400" dirty="0"/>
          </a:p>
        </p:txBody>
      </p:sp>
      <p:pic>
        <p:nvPicPr>
          <p:cNvPr id="276" name="Google Shape;276;p17" descr="WhatsApp Image 2025-03-20 at 17.22.03 (4)"/>
          <p:cNvPicPr preferRelativeResize="0"/>
          <p:nvPr/>
        </p:nvPicPr>
        <p:blipFill rotWithShape="1">
          <a:blip r:embed="rId3"/>
          <a:srcRect/>
          <a:stretch>
            <a:fillRect/>
          </a:stretch>
        </p:blipFill>
        <p:spPr>
          <a:xfrm>
            <a:off x="986790" y="1856105"/>
            <a:ext cx="2508250" cy="1881505"/>
          </a:xfrm>
          <a:prstGeom prst="rect">
            <a:avLst/>
          </a:prstGeom>
          <a:noFill/>
          <a:ln>
            <a:noFill/>
          </a:ln>
        </p:spPr>
      </p:pic>
      <p:pic>
        <p:nvPicPr>
          <p:cNvPr id="277" name="Google Shape;277;p17" descr="WhatsApp Image 2025-03-20 at 17.22.03 (2)"/>
          <p:cNvPicPr preferRelativeResize="0"/>
          <p:nvPr/>
        </p:nvPicPr>
        <p:blipFill rotWithShape="1">
          <a:blip r:embed="rId4"/>
          <a:srcRect/>
          <a:stretch>
            <a:fillRect/>
          </a:stretch>
        </p:blipFill>
        <p:spPr>
          <a:xfrm>
            <a:off x="976630" y="3855085"/>
            <a:ext cx="1782445" cy="2377440"/>
          </a:xfrm>
          <a:prstGeom prst="rect">
            <a:avLst/>
          </a:prstGeom>
          <a:noFill/>
          <a:ln>
            <a:noFill/>
          </a:ln>
        </p:spPr>
      </p:pic>
      <p:pic>
        <p:nvPicPr>
          <p:cNvPr id="278" name="Google Shape;278;p17" descr="WhatsApp Image 2025-03-20 at 17.22.04 (7)"/>
          <p:cNvPicPr preferRelativeResize="0"/>
          <p:nvPr/>
        </p:nvPicPr>
        <p:blipFill rotWithShape="1">
          <a:blip r:embed="rId5"/>
          <a:srcRect/>
          <a:stretch>
            <a:fillRect/>
          </a:stretch>
        </p:blipFill>
        <p:spPr>
          <a:xfrm>
            <a:off x="3001010" y="3855085"/>
            <a:ext cx="2060575" cy="2378075"/>
          </a:xfrm>
          <a:prstGeom prst="rect">
            <a:avLst/>
          </a:prstGeom>
          <a:noFill/>
          <a:ln>
            <a:noFill/>
          </a:ln>
        </p:spPr>
      </p:pic>
      <p:pic>
        <p:nvPicPr>
          <p:cNvPr id="279" name="Google Shape;279;p17" descr="WhatsApp Image 2025-03-20 at 17.22.04 (3)"/>
          <p:cNvPicPr preferRelativeResize="0"/>
          <p:nvPr/>
        </p:nvPicPr>
        <p:blipFill rotWithShape="1">
          <a:blip r:embed="rId6"/>
          <a:srcRect/>
          <a:stretch>
            <a:fillRect/>
          </a:stretch>
        </p:blipFill>
        <p:spPr>
          <a:xfrm>
            <a:off x="5304155" y="3901440"/>
            <a:ext cx="1769745" cy="2377440"/>
          </a:xfrm>
          <a:prstGeom prst="rect">
            <a:avLst/>
          </a:prstGeom>
          <a:noFill/>
          <a:ln>
            <a:noFill/>
          </a:ln>
        </p:spPr>
      </p:pic>
      <p:pic>
        <p:nvPicPr>
          <p:cNvPr id="280" name="Google Shape;280;p17" descr="WhatsApp Image 2025-03-20 at 17.22.04 (9)"/>
          <p:cNvPicPr preferRelativeResize="0"/>
          <p:nvPr/>
        </p:nvPicPr>
        <p:blipFill rotWithShape="1">
          <a:blip r:embed="rId7"/>
          <a:srcRect/>
          <a:stretch>
            <a:fillRect/>
          </a:stretch>
        </p:blipFill>
        <p:spPr>
          <a:xfrm>
            <a:off x="3639185" y="1901825"/>
            <a:ext cx="1649095" cy="1882140"/>
          </a:xfrm>
          <a:prstGeom prst="rect">
            <a:avLst/>
          </a:prstGeom>
          <a:noFill/>
          <a:ln>
            <a:noFill/>
          </a:ln>
        </p:spPr>
      </p:pic>
      <p:pic>
        <p:nvPicPr>
          <p:cNvPr id="281" name="Google Shape;281;p17" descr="WhatsApp Image 2025-03-20 at 17.22.05 (4)"/>
          <p:cNvPicPr preferRelativeResize="0"/>
          <p:nvPr/>
        </p:nvPicPr>
        <p:blipFill rotWithShape="1">
          <a:blip r:embed="rId8"/>
          <a:srcRect/>
          <a:stretch>
            <a:fillRect/>
          </a:stretch>
        </p:blipFill>
        <p:spPr>
          <a:xfrm>
            <a:off x="5432425" y="1871345"/>
            <a:ext cx="1769745" cy="1924050"/>
          </a:xfrm>
          <a:prstGeom prst="rect">
            <a:avLst/>
          </a:prstGeom>
          <a:noFill/>
          <a:ln>
            <a:noFill/>
          </a:ln>
        </p:spPr>
      </p:pic>
      <p:pic>
        <p:nvPicPr>
          <p:cNvPr id="282" name="Google Shape;282;p17" descr="WhatsApp Image 2025-03-20 at 17.22.04 (10)"/>
          <p:cNvPicPr preferRelativeResize="0"/>
          <p:nvPr/>
        </p:nvPicPr>
        <p:blipFill rotWithShape="1">
          <a:blip r:embed="rId9"/>
          <a:srcRect/>
          <a:stretch>
            <a:fillRect/>
          </a:stretch>
        </p:blipFill>
        <p:spPr>
          <a:xfrm>
            <a:off x="9491345" y="1906905"/>
            <a:ext cx="1817370" cy="1948815"/>
          </a:xfrm>
          <a:prstGeom prst="rect">
            <a:avLst/>
          </a:prstGeom>
          <a:noFill/>
          <a:ln>
            <a:noFill/>
          </a:ln>
        </p:spPr>
      </p:pic>
      <p:pic>
        <p:nvPicPr>
          <p:cNvPr id="283" name="Google Shape;283;p17" descr="WhatsApp Image 2025-03-20 at 17.22.05 (2)"/>
          <p:cNvPicPr preferRelativeResize="0"/>
          <p:nvPr/>
        </p:nvPicPr>
        <p:blipFill rotWithShape="1">
          <a:blip r:embed="rId10"/>
          <a:srcRect/>
          <a:stretch>
            <a:fillRect/>
          </a:stretch>
        </p:blipFill>
        <p:spPr>
          <a:xfrm>
            <a:off x="7415530" y="1886585"/>
            <a:ext cx="1798320" cy="1924685"/>
          </a:xfrm>
          <a:prstGeom prst="rect">
            <a:avLst/>
          </a:prstGeom>
          <a:noFill/>
          <a:ln>
            <a:noFill/>
          </a:ln>
        </p:spPr>
      </p:pic>
      <p:pic>
        <p:nvPicPr>
          <p:cNvPr id="2" name="Imagem 1">
            <a:extLst>
              <a:ext uri="{FF2B5EF4-FFF2-40B4-BE49-F238E27FC236}">
                <a16:creationId xmlns:a16="http://schemas.microsoft.com/office/drawing/2014/main" id="{65C422E2-B1A2-DA4C-A6F1-8007DFF53072}"/>
              </a:ext>
            </a:extLst>
          </p:cNvPr>
          <p:cNvPicPr>
            <a:picLocks noChangeAspect="1"/>
          </p:cNvPicPr>
          <p:nvPr/>
        </p:nvPicPr>
        <p:blipFill>
          <a:blip r:embed="rId11"/>
          <a:stretch>
            <a:fillRect/>
          </a:stretch>
        </p:blipFill>
        <p:spPr>
          <a:xfrm>
            <a:off x="10950721" y="-11088"/>
            <a:ext cx="1237957" cy="134845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18"/>
          <p:cNvSpPr txBox="1">
            <a:spLocks noGrp="1"/>
          </p:cNvSpPr>
          <p:nvPr>
            <p:ph type="title"/>
          </p:nvPr>
        </p:nvSpPr>
        <p:spPr>
          <a:xfrm>
            <a:off x="609600" y="142875"/>
            <a:ext cx="10972800" cy="103124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1400" dirty="0">
                <a:solidFill>
                  <a:schemeClr val="tx1"/>
                </a:solidFill>
              </a:rPr>
              <a:t>10 minutes from Shopping Boulevard.</a:t>
            </a:r>
            <a:br>
              <a:rPr lang="en-US" sz="1400" dirty="0">
                <a:solidFill>
                  <a:schemeClr val="tx1"/>
                </a:solidFill>
              </a:rPr>
            </a:br>
            <a:r>
              <a:rPr lang="en-US" sz="1400" dirty="0">
                <a:solidFill>
                  <a:schemeClr val="tx1"/>
                </a:solidFill>
              </a:rPr>
              <a:t>25 minutes from the Airport.</a:t>
            </a:r>
            <a:br>
              <a:rPr lang="en-US" sz="1400" dirty="0">
                <a:solidFill>
                  <a:schemeClr val="tx1"/>
                </a:solidFill>
              </a:rPr>
            </a:br>
            <a:r>
              <a:rPr lang="en-US" sz="1400" dirty="0">
                <a:solidFill>
                  <a:schemeClr val="tx1"/>
                </a:solidFill>
              </a:rPr>
              <a:t>22 minutes from Parque da </a:t>
            </a:r>
            <a:r>
              <a:rPr lang="en-US" sz="1400" dirty="0" err="1">
                <a:solidFill>
                  <a:schemeClr val="tx1"/>
                </a:solidFill>
              </a:rPr>
              <a:t>Cidade</a:t>
            </a:r>
            <a:r>
              <a:rPr lang="en-US" sz="1400" dirty="0">
                <a:solidFill>
                  <a:schemeClr val="tx1"/>
                </a:solidFill>
              </a:rPr>
              <a:t> (where the main events of Cop30 will take place).</a:t>
            </a:r>
            <a:br>
              <a:rPr lang="en-US" sz="1400" dirty="0">
                <a:solidFill>
                  <a:schemeClr val="tx1"/>
                </a:solidFill>
              </a:rPr>
            </a:br>
            <a:r>
              <a:rPr lang="en-US" sz="1400" dirty="0">
                <a:solidFill>
                  <a:schemeClr val="tx1"/>
                </a:solidFill>
              </a:rPr>
              <a:t>12 </a:t>
            </a:r>
            <a:r>
              <a:rPr lang="en-US" sz="1400" dirty="0" err="1">
                <a:solidFill>
                  <a:schemeClr val="tx1"/>
                </a:solidFill>
              </a:rPr>
              <a:t>minutos</a:t>
            </a:r>
            <a:r>
              <a:rPr lang="en-US" sz="1400" dirty="0">
                <a:solidFill>
                  <a:schemeClr val="tx1"/>
                </a:solidFill>
              </a:rPr>
              <a:t> from the Mercado-</a:t>
            </a:r>
            <a:r>
              <a:rPr lang="en-US" sz="1400" dirty="0" err="1">
                <a:solidFill>
                  <a:schemeClr val="tx1"/>
                </a:solidFill>
              </a:rPr>
              <a:t>ver</a:t>
            </a:r>
            <a:r>
              <a:rPr lang="en-US" sz="1400" dirty="0">
                <a:solidFill>
                  <a:schemeClr val="tx1"/>
                </a:solidFill>
              </a:rPr>
              <a:t>- o peso</a:t>
            </a:r>
            <a:endParaRPr sz="1400" dirty="0">
              <a:solidFill>
                <a:schemeClr val="tx1"/>
              </a:solidFill>
            </a:endParaRPr>
          </a:p>
        </p:txBody>
      </p:sp>
      <p:sp>
        <p:nvSpPr>
          <p:cNvPr id="289" name="Google Shape;289;p18"/>
          <p:cNvSpPr txBox="1">
            <a:spLocks noGrp="1"/>
          </p:cNvSpPr>
          <p:nvPr>
            <p:ph idx="1"/>
          </p:nvPr>
        </p:nvSpPr>
        <p:spPr>
          <a:xfrm>
            <a:off x="184965" y="921558"/>
            <a:ext cx="8596668" cy="388077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panose="020B0604020202020204"/>
              <a:buNone/>
            </a:pPr>
            <a:r>
              <a:rPr lang="en-US" sz="1400" dirty="0"/>
              <a:t>                                                                             </a:t>
            </a:r>
            <a:endParaRPr sz="1400" dirty="0"/>
          </a:p>
          <a:p>
            <a:pPr marL="0" lvl="0" indent="0" algn="l" rtl="0">
              <a:spcBef>
                <a:spcPts val="280"/>
              </a:spcBef>
              <a:spcAft>
                <a:spcPts val="0"/>
              </a:spcAft>
              <a:buClr>
                <a:schemeClr val="dk1"/>
              </a:buClr>
              <a:buSzPts val="1400"/>
              <a:buFont typeface="Arial" panose="020B0604020202020204"/>
              <a:buNone/>
            </a:pPr>
            <a:r>
              <a:rPr lang="en-US" sz="1400" dirty="0"/>
              <a:t>           </a:t>
            </a:r>
            <a:endParaRPr sz="1400" dirty="0"/>
          </a:p>
          <a:p>
            <a:pPr marL="0" lvl="0" indent="0" algn="l" rtl="0">
              <a:spcBef>
                <a:spcPts val="280"/>
              </a:spcBef>
              <a:spcAft>
                <a:spcPts val="0"/>
              </a:spcAft>
              <a:buClr>
                <a:schemeClr val="dk1"/>
              </a:buClr>
              <a:buSzPts val="1400"/>
              <a:buFont typeface="Arial" panose="020B0604020202020204"/>
              <a:buNone/>
            </a:pPr>
            <a:r>
              <a:rPr lang="en-US" sz="1400" dirty="0"/>
              <a:t>                  </a:t>
            </a:r>
            <a:r>
              <a:rPr lang="en-US" sz="1400" dirty="0" err="1"/>
              <a:t>Estação</a:t>
            </a:r>
            <a:r>
              <a:rPr lang="en-US" sz="1400" dirty="0"/>
              <a:t> das  </a:t>
            </a:r>
            <a:r>
              <a:rPr lang="en-US" sz="1400" dirty="0" err="1"/>
              <a:t>Docas</a:t>
            </a:r>
            <a:endParaRPr sz="1400" dirty="0"/>
          </a:p>
          <a:p>
            <a:pPr marL="0" lvl="0" indent="0" algn="l" rtl="0">
              <a:spcBef>
                <a:spcPts val="280"/>
              </a:spcBef>
              <a:spcAft>
                <a:spcPts val="0"/>
              </a:spcAft>
              <a:buClr>
                <a:schemeClr val="dk1"/>
              </a:buClr>
              <a:buSzPts val="1400"/>
              <a:buNone/>
            </a:pPr>
            <a:r>
              <a:rPr lang="en-US" sz="1400" dirty="0"/>
              <a:t>   </a:t>
            </a:r>
            <a:endParaRPr sz="1400" dirty="0"/>
          </a:p>
          <a:p>
            <a:pPr marL="0" lvl="0" indent="0" algn="l" rtl="0">
              <a:spcBef>
                <a:spcPts val="280"/>
              </a:spcBef>
              <a:spcAft>
                <a:spcPts val="0"/>
              </a:spcAft>
              <a:buClr>
                <a:schemeClr val="dk1"/>
              </a:buClr>
              <a:buSzPts val="1400"/>
              <a:buNone/>
            </a:pPr>
            <a:r>
              <a:rPr lang="en-US" sz="1400" dirty="0"/>
              <a:t>                                                                                                               Shopping Boulevard</a:t>
            </a:r>
          </a:p>
          <a:p>
            <a:pPr marL="342900" lvl="0" indent="-254000" algn="l" rtl="0">
              <a:spcBef>
                <a:spcPts val="280"/>
              </a:spcBef>
              <a:spcAft>
                <a:spcPts val="0"/>
              </a:spcAft>
              <a:buClr>
                <a:schemeClr val="dk1"/>
              </a:buClr>
              <a:buSzPts val="1400"/>
              <a:buFont typeface="Arial" panose="020B0604020202020204"/>
              <a:buNone/>
            </a:pPr>
            <a:endParaRPr lang="en-US" sz="1400" dirty="0"/>
          </a:p>
          <a:p>
            <a:pPr marL="342900" lvl="0" indent="-254000" algn="l" rtl="0">
              <a:spcBef>
                <a:spcPts val="280"/>
              </a:spcBef>
              <a:spcAft>
                <a:spcPts val="0"/>
              </a:spcAft>
              <a:buClr>
                <a:schemeClr val="dk1"/>
              </a:buClr>
              <a:buSzPts val="1400"/>
              <a:buFont typeface="Arial" panose="020B0604020202020204"/>
              <a:buNone/>
            </a:pPr>
            <a:endParaRPr sz="1400" dirty="0"/>
          </a:p>
          <a:p>
            <a:pPr marL="342900" lvl="0" indent="-254000" algn="l" rtl="0">
              <a:spcBef>
                <a:spcPts val="280"/>
              </a:spcBef>
              <a:spcAft>
                <a:spcPts val="0"/>
              </a:spcAft>
              <a:buClr>
                <a:schemeClr val="dk1"/>
              </a:buClr>
              <a:buSzPts val="1400"/>
              <a:buFont typeface="Arial" panose="020B0604020202020204"/>
              <a:buNone/>
            </a:pPr>
            <a:endParaRPr sz="1400" dirty="0"/>
          </a:p>
          <a:p>
            <a:pPr marL="342900" lvl="0" indent="-254000" algn="l" rtl="0">
              <a:spcBef>
                <a:spcPts val="280"/>
              </a:spcBef>
              <a:spcAft>
                <a:spcPts val="0"/>
              </a:spcAft>
              <a:buClr>
                <a:schemeClr val="dk1"/>
              </a:buClr>
              <a:buSzPts val="1400"/>
              <a:buFont typeface="Arial" panose="020B0604020202020204"/>
              <a:buNone/>
            </a:pPr>
            <a:endParaRPr sz="1400" dirty="0"/>
          </a:p>
          <a:p>
            <a:pPr marL="0" lvl="0" indent="0" algn="l" rtl="0">
              <a:spcBef>
                <a:spcPts val="280"/>
              </a:spcBef>
              <a:spcAft>
                <a:spcPts val="0"/>
              </a:spcAft>
              <a:buClr>
                <a:schemeClr val="dk1"/>
              </a:buClr>
              <a:buSzPts val="1400"/>
              <a:buNone/>
            </a:pPr>
            <a:r>
              <a:rPr lang="en-US" sz="1400" dirty="0"/>
              <a:t>                                                                                           Mercado-</a:t>
            </a:r>
            <a:r>
              <a:rPr lang="en-US" sz="1400" dirty="0" err="1"/>
              <a:t>ver</a:t>
            </a:r>
            <a:r>
              <a:rPr lang="en-US" sz="1400" dirty="0"/>
              <a:t>- o peso     </a:t>
            </a:r>
            <a:endParaRPr sz="1400" dirty="0"/>
          </a:p>
        </p:txBody>
      </p:sp>
      <p:pic>
        <p:nvPicPr>
          <p:cNvPr id="290" name="Google Shape;290;p18" descr="Captura de tela 2025-03-20 231546"/>
          <p:cNvPicPr preferRelativeResize="0"/>
          <p:nvPr/>
        </p:nvPicPr>
        <p:blipFill rotWithShape="1">
          <a:blip r:embed="rId3"/>
          <a:srcRect/>
          <a:stretch>
            <a:fillRect/>
          </a:stretch>
        </p:blipFill>
        <p:spPr>
          <a:xfrm>
            <a:off x="609600" y="1770928"/>
            <a:ext cx="3598545" cy="2343150"/>
          </a:xfrm>
          <a:prstGeom prst="rect">
            <a:avLst/>
          </a:prstGeom>
          <a:noFill/>
          <a:ln>
            <a:noFill/>
          </a:ln>
        </p:spPr>
      </p:pic>
      <p:pic>
        <p:nvPicPr>
          <p:cNvPr id="291" name="Google Shape;291;p18" descr="Captura de tela 2025-03-20 231641"/>
          <p:cNvPicPr preferRelativeResize="0"/>
          <p:nvPr/>
        </p:nvPicPr>
        <p:blipFill rotWithShape="1">
          <a:blip r:embed="rId4"/>
          <a:srcRect/>
          <a:stretch>
            <a:fillRect/>
          </a:stretch>
        </p:blipFill>
        <p:spPr>
          <a:xfrm>
            <a:off x="4632780" y="3562350"/>
            <a:ext cx="3105150" cy="2033270"/>
          </a:xfrm>
          <a:prstGeom prst="rect">
            <a:avLst/>
          </a:prstGeom>
          <a:noFill/>
          <a:ln>
            <a:noFill/>
          </a:ln>
        </p:spPr>
      </p:pic>
      <p:pic>
        <p:nvPicPr>
          <p:cNvPr id="292" name="Google Shape;292;p18" descr="Captura de tela 2025-03-20 231423"/>
          <p:cNvPicPr preferRelativeResize="0"/>
          <p:nvPr/>
        </p:nvPicPr>
        <p:blipFill rotWithShape="1">
          <a:blip r:embed="rId5"/>
          <a:srcRect/>
          <a:stretch>
            <a:fillRect/>
          </a:stretch>
        </p:blipFill>
        <p:spPr>
          <a:xfrm>
            <a:off x="8268970" y="1616710"/>
            <a:ext cx="3184525" cy="194564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
          <p:cNvSpPr txBox="1">
            <a:spLocks noGrp="1"/>
          </p:cNvSpPr>
          <p:nvPr>
            <p:ph type="ctrTitle"/>
          </p:nvPr>
        </p:nvSpPr>
        <p:spPr>
          <a:xfrm>
            <a:off x="655956" y="398780"/>
            <a:ext cx="10170794" cy="125158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1600" b="1" dirty="0">
                <a:solidFill>
                  <a:schemeClr val="tx1"/>
                </a:solidFill>
                <a:cs typeface="Arial" panose="020B0604020202020204" pitchFamily="34" charset="0"/>
              </a:rPr>
              <a:t>Location: </a:t>
            </a:r>
            <a:r>
              <a:rPr lang="en-US" sz="1600" b="1" dirty="0" err="1">
                <a:solidFill>
                  <a:schemeClr val="tx1"/>
                </a:solidFill>
                <a:cs typeface="Arial" panose="020B0604020202020204" pitchFamily="34" charset="0"/>
              </a:rPr>
              <a:t>Ananindeua</a:t>
            </a:r>
            <a:r>
              <a:rPr lang="en-US" sz="1600" b="1" dirty="0">
                <a:solidFill>
                  <a:schemeClr val="tx1"/>
                </a:solidFill>
                <a:cs typeface="Arial" panose="020B0604020202020204" pitchFamily="34" charset="0"/>
              </a:rPr>
              <a:t>-Pará</a:t>
            </a:r>
            <a:br>
              <a:rPr lang="en-US" sz="1600" b="1" dirty="0">
                <a:solidFill>
                  <a:schemeClr val="tx1"/>
                </a:solidFill>
                <a:cs typeface="Arial" panose="020B0604020202020204" pitchFamily="34" charset="0"/>
              </a:rPr>
            </a:br>
            <a:r>
              <a:rPr lang="en-US" sz="1600" b="1" dirty="0">
                <a:solidFill>
                  <a:schemeClr val="tx1"/>
                </a:solidFill>
                <a:cs typeface="Arial" panose="020B0604020202020204" pitchFamily="34" charset="0"/>
              </a:rPr>
              <a:t>Combined living room, balcony, kitchen, 2 bedrooms, bathroom, garage, swimming pool, gourmet area.</a:t>
            </a:r>
            <a:br>
              <a:rPr lang="en-US" sz="1600" b="1" dirty="0">
                <a:solidFill>
                  <a:schemeClr val="tx1"/>
                </a:solidFill>
                <a:cs typeface="Arial" panose="020B0604020202020204" pitchFamily="34" charset="0"/>
              </a:rPr>
            </a:br>
            <a:r>
              <a:rPr lang="en-US" sz="1600" b="1" dirty="0">
                <a:solidFill>
                  <a:schemeClr val="tx1"/>
                </a:solidFill>
                <a:cs typeface="Arial" panose="020B0604020202020204" pitchFamily="34" charset="0"/>
              </a:rPr>
              <a:t>Capacity: 4 guests</a:t>
            </a:r>
            <a:br>
              <a:rPr lang="en-US" sz="1600" b="1" dirty="0">
                <a:solidFill>
                  <a:schemeClr val="tx1"/>
                </a:solidFill>
                <a:cs typeface="Arial" panose="020B0604020202020204" pitchFamily="34" charset="0"/>
              </a:rPr>
            </a:br>
            <a:r>
              <a:rPr lang="en-US" sz="1600" b="1" dirty="0">
                <a:solidFill>
                  <a:schemeClr val="tx1"/>
                </a:solidFill>
                <a:cs typeface="Arial" panose="020B0604020202020204" pitchFamily="34" charset="0"/>
              </a:rPr>
              <a:t>Price for 14 days </a:t>
            </a:r>
            <a:r>
              <a:rPr lang="en-US" sz="1600" b="1" dirty="0">
                <a:solidFill>
                  <a:schemeClr val="tx1"/>
                </a:solidFill>
              </a:rPr>
              <a:t>$10.000</a:t>
            </a:r>
          </a:p>
        </p:txBody>
      </p:sp>
      <p:sp>
        <p:nvSpPr>
          <p:cNvPr id="98" name="Google Shape;98;p1"/>
          <p:cNvSpPr txBox="1">
            <a:spLocks noGrp="1"/>
          </p:cNvSpPr>
          <p:nvPr>
            <p:ph type="subTitle" idx="1"/>
          </p:nvPr>
        </p:nvSpPr>
        <p:spPr>
          <a:xfrm>
            <a:off x="479425" y="5682615"/>
            <a:ext cx="11233785" cy="1365885"/>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400"/>
              <a:buFont typeface="Arial" panose="020B0604020202020204"/>
              <a:buNone/>
            </a:pPr>
            <a:r>
              <a:rPr lang="en-US" sz="1400" dirty="0">
                <a:solidFill>
                  <a:schemeClr val="dk1"/>
                </a:solidFill>
              </a:rPr>
              <a:t>3-seater sofa, dining table, TV, fan, double bed (cannot be exchanged), air conditioning, pillows, sheets, pillow, blackout curtain, 01 double mattress or single beds, towels, hygiene products, cleaning products, refrigerator, stove, microwave, blender, closet, </a:t>
            </a:r>
            <a:r>
              <a:rPr lang="en-US" sz="1400" dirty="0" err="1">
                <a:solidFill>
                  <a:schemeClr val="dk1"/>
                </a:solidFill>
              </a:rPr>
              <a:t>airfryer</a:t>
            </a:r>
            <a:r>
              <a:rPr lang="en-US" sz="1400" dirty="0">
                <a:solidFill>
                  <a:schemeClr val="dk1"/>
                </a:solidFill>
              </a:rPr>
              <a:t>, dishes and pans, laundry tub, clothesline, iron, laundry basket.</a:t>
            </a:r>
            <a:endParaRPr sz="1400" dirty="0">
              <a:solidFill>
                <a:schemeClr val="dk1"/>
              </a:solidFill>
            </a:endParaRPr>
          </a:p>
        </p:txBody>
      </p:sp>
      <p:pic>
        <p:nvPicPr>
          <p:cNvPr id="99" name="Google Shape;99;p1"/>
          <p:cNvPicPr preferRelativeResize="0"/>
          <p:nvPr/>
        </p:nvPicPr>
        <p:blipFill rotWithShape="1">
          <a:blip r:embed="rId3"/>
          <a:srcRect/>
          <a:stretch>
            <a:fillRect/>
          </a:stretch>
        </p:blipFill>
        <p:spPr>
          <a:xfrm>
            <a:off x="718185" y="1577975"/>
            <a:ext cx="1797050" cy="1959610"/>
          </a:xfrm>
          <a:prstGeom prst="rect">
            <a:avLst/>
          </a:prstGeom>
          <a:noFill/>
          <a:ln>
            <a:noFill/>
          </a:ln>
        </p:spPr>
      </p:pic>
      <p:pic>
        <p:nvPicPr>
          <p:cNvPr id="100" name="Google Shape;100;p1"/>
          <p:cNvPicPr preferRelativeResize="0"/>
          <p:nvPr/>
        </p:nvPicPr>
        <p:blipFill rotWithShape="1">
          <a:blip r:embed="rId4"/>
          <a:srcRect/>
          <a:stretch>
            <a:fillRect/>
          </a:stretch>
        </p:blipFill>
        <p:spPr>
          <a:xfrm>
            <a:off x="2713038" y="1544955"/>
            <a:ext cx="1688465" cy="1992630"/>
          </a:xfrm>
          <a:prstGeom prst="rect">
            <a:avLst/>
          </a:prstGeom>
          <a:noFill/>
          <a:ln>
            <a:noFill/>
          </a:ln>
        </p:spPr>
      </p:pic>
      <p:pic>
        <p:nvPicPr>
          <p:cNvPr id="101" name="Google Shape;101;p1"/>
          <p:cNvPicPr preferRelativeResize="0"/>
          <p:nvPr/>
        </p:nvPicPr>
        <p:blipFill rotWithShape="1">
          <a:blip r:embed="rId5"/>
          <a:srcRect/>
          <a:stretch>
            <a:fillRect/>
          </a:stretch>
        </p:blipFill>
        <p:spPr>
          <a:xfrm>
            <a:off x="4451033" y="1544955"/>
            <a:ext cx="1542415" cy="1974850"/>
          </a:xfrm>
          <a:prstGeom prst="rect">
            <a:avLst/>
          </a:prstGeom>
          <a:noFill/>
          <a:ln>
            <a:noFill/>
          </a:ln>
        </p:spPr>
      </p:pic>
      <p:pic>
        <p:nvPicPr>
          <p:cNvPr id="102" name="Google Shape;102;p1"/>
          <p:cNvPicPr preferRelativeResize="0"/>
          <p:nvPr/>
        </p:nvPicPr>
        <p:blipFill rotWithShape="1">
          <a:blip r:embed="rId6"/>
          <a:srcRect/>
          <a:stretch>
            <a:fillRect/>
          </a:stretch>
        </p:blipFill>
        <p:spPr>
          <a:xfrm>
            <a:off x="6068060" y="1544638"/>
            <a:ext cx="1397000" cy="1958975"/>
          </a:xfrm>
          <a:prstGeom prst="rect">
            <a:avLst/>
          </a:prstGeom>
          <a:noFill/>
          <a:ln>
            <a:noFill/>
          </a:ln>
        </p:spPr>
      </p:pic>
      <p:pic>
        <p:nvPicPr>
          <p:cNvPr id="103" name="Google Shape;103;p1"/>
          <p:cNvPicPr preferRelativeResize="0"/>
          <p:nvPr/>
        </p:nvPicPr>
        <p:blipFill rotWithShape="1">
          <a:blip r:embed="rId7"/>
          <a:srcRect/>
          <a:stretch>
            <a:fillRect/>
          </a:stretch>
        </p:blipFill>
        <p:spPr>
          <a:xfrm>
            <a:off x="7539355" y="1480820"/>
            <a:ext cx="1604010" cy="1902460"/>
          </a:xfrm>
          <a:prstGeom prst="rect">
            <a:avLst/>
          </a:prstGeom>
          <a:noFill/>
          <a:ln>
            <a:noFill/>
          </a:ln>
        </p:spPr>
      </p:pic>
      <p:pic>
        <p:nvPicPr>
          <p:cNvPr id="104" name="Google Shape;104;p1"/>
          <p:cNvPicPr preferRelativeResize="0"/>
          <p:nvPr/>
        </p:nvPicPr>
        <p:blipFill rotWithShape="1">
          <a:blip r:embed="rId8"/>
          <a:srcRect/>
          <a:stretch>
            <a:fillRect/>
          </a:stretch>
        </p:blipFill>
        <p:spPr>
          <a:xfrm>
            <a:off x="9242425" y="1480820"/>
            <a:ext cx="1584325" cy="1866900"/>
          </a:xfrm>
          <a:prstGeom prst="rect">
            <a:avLst/>
          </a:prstGeom>
          <a:noFill/>
          <a:ln>
            <a:noFill/>
          </a:ln>
        </p:spPr>
      </p:pic>
      <p:pic>
        <p:nvPicPr>
          <p:cNvPr id="105" name="Google Shape;105;p1"/>
          <p:cNvPicPr preferRelativeResize="0"/>
          <p:nvPr/>
        </p:nvPicPr>
        <p:blipFill rotWithShape="1">
          <a:blip r:embed="rId9"/>
          <a:srcRect/>
          <a:stretch>
            <a:fillRect/>
          </a:stretch>
        </p:blipFill>
        <p:spPr>
          <a:xfrm>
            <a:off x="736918" y="3740150"/>
            <a:ext cx="1706245" cy="1846580"/>
          </a:xfrm>
          <a:prstGeom prst="rect">
            <a:avLst/>
          </a:prstGeom>
          <a:noFill/>
          <a:ln>
            <a:noFill/>
          </a:ln>
        </p:spPr>
      </p:pic>
      <p:pic>
        <p:nvPicPr>
          <p:cNvPr id="106" name="Google Shape;106;p1"/>
          <p:cNvPicPr preferRelativeResize="0"/>
          <p:nvPr/>
        </p:nvPicPr>
        <p:blipFill rotWithShape="1">
          <a:blip r:embed="rId10"/>
          <a:srcRect/>
          <a:stretch>
            <a:fillRect/>
          </a:stretch>
        </p:blipFill>
        <p:spPr>
          <a:xfrm>
            <a:off x="2633980" y="3740785"/>
            <a:ext cx="2254885" cy="1845945"/>
          </a:xfrm>
          <a:prstGeom prst="rect">
            <a:avLst/>
          </a:prstGeom>
          <a:noFill/>
          <a:ln>
            <a:noFill/>
          </a:ln>
        </p:spPr>
      </p:pic>
      <p:pic>
        <p:nvPicPr>
          <p:cNvPr id="107" name="Google Shape;107;p1"/>
          <p:cNvPicPr preferRelativeResize="0"/>
          <p:nvPr/>
        </p:nvPicPr>
        <p:blipFill rotWithShape="1">
          <a:blip r:embed="rId11"/>
          <a:srcRect/>
          <a:stretch>
            <a:fillRect/>
          </a:stretch>
        </p:blipFill>
        <p:spPr>
          <a:xfrm>
            <a:off x="5126990" y="3670300"/>
            <a:ext cx="2381885" cy="1845945"/>
          </a:xfrm>
          <a:prstGeom prst="rect">
            <a:avLst/>
          </a:prstGeom>
          <a:noFill/>
          <a:ln>
            <a:noFill/>
          </a:ln>
        </p:spPr>
      </p:pic>
      <p:pic>
        <p:nvPicPr>
          <p:cNvPr id="2" name="Imagem 1">
            <a:extLst>
              <a:ext uri="{FF2B5EF4-FFF2-40B4-BE49-F238E27FC236}">
                <a16:creationId xmlns:a16="http://schemas.microsoft.com/office/drawing/2014/main" id="{F288B9C3-1B2F-E80B-ECCD-F6B6E0C4305F}"/>
              </a:ext>
            </a:extLst>
          </p:cNvPr>
          <p:cNvPicPr>
            <a:picLocks noChangeAspect="1"/>
          </p:cNvPicPr>
          <p:nvPr/>
        </p:nvPicPr>
        <p:blipFill>
          <a:blip r:embed="rId12"/>
          <a:stretch>
            <a:fillRect/>
          </a:stretch>
        </p:blipFill>
        <p:spPr>
          <a:xfrm>
            <a:off x="10950721" y="-11088"/>
            <a:ext cx="1237957" cy="134845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9"/>
          <p:cNvSpPr txBox="1">
            <a:spLocks noGrp="1"/>
          </p:cNvSpPr>
          <p:nvPr>
            <p:ph type="title"/>
          </p:nvPr>
        </p:nvSpPr>
        <p:spPr>
          <a:xfrm>
            <a:off x="400685" y="113689"/>
            <a:ext cx="10972800" cy="1098900"/>
          </a:xfrm>
          <a:prstGeom prst="rect">
            <a:avLst/>
          </a:prstGeom>
          <a:noFill/>
          <a:ln>
            <a:noFill/>
          </a:ln>
        </p:spPr>
        <p:txBody>
          <a:bodyPr spcFirstLastPara="1" wrap="square" lIns="91425" tIns="45700" rIns="91425" bIns="45700" anchor="ctr" anchorCtr="0">
            <a:noAutofit/>
          </a:bodyPr>
          <a:lstStyle/>
          <a:p>
            <a:pPr marL="0" lvl="0" indent="0" algn="l" rtl="0" eaLnBrk="1" fontAlgn="auto" latinLnBrk="0" hangingPunct="1">
              <a:spcBef>
                <a:spcPts val="0"/>
              </a:spcBef>
              <a:spcAft>
                <a:spcPts val="0"/>
              </a:spcAft>
              <a:buNone/>
            </a:pPr>
            <a:br>
              <a:rPr lang="en-US" sz="1400" dirty="0"/>
            </a:br>
            <a:r>
              <a:rPr lang="en-US" sz="1600" b="1" dirty="0">
                <a:solidFill>
                  <a:schemeClr val="tx1"/>
                </a:solidFill>
                <a:sym typeface="+mn-ea"/>
              </a:rPr>
              <a:t>BIG HOUSE</a:t>
            </a:r>
            <a:r>
              <a:rPr lang="pt-BR" altLang="en-US" sz="1600" b="1" dirty="0">
                <a:solidFill>
                  <a:schemeClr val="tx1"/>
                </a:solidFill>
              </a:rPr>
              <a:t>  </a:t>
            </a:r>
            <a:r>
              <a:rPr lang="en-US" sz="1600" b="1" dirty="0">
                <a:solidFill>
                  <a:schemeClr val="tx1"/>
                </a:solidFill>
                <a:sym typeface="+mn-ea"/>
              </a:rPr>
              <a:t>Location:</a:t>
            </a:r>
            <a:r>
              <a:rPr lang="pt-BR" altLang="en-US" sz="1600" b="1" dirty="0">
                <a:solidFill>
                  <a:schemeClr val="tx1"/>
                </a:solidFill>
                <a:sym typeface="+mn-ea"/>
              </a:rPr>
              <a:t> Belém-Pará</a:t>
            </a:r>
            <a:r>
              <a:rPr lang="en-US" sz="1600" b="1" dirty="0">
                <a:solidFill>
                  <a:schemeClr val="tx1"/>
                </a:solidFill>
              </a:rPr>
              <a:t> </a:t>
            </a:r>
            <a:br>
              <a:rPr lang="en-US" sz="1600" b="1" dirty="0">
                <a:solidFill>
                  <a:schemeClr val="tx1"/>
                </a:solidFill>
              </a:rPr>
            </a:br>
            <a:r>
              <a:rPr lang="en-US" sz="1600" b="1" dirty="0">
                <a:solidFill>
                  <a:schemeClr val="tx1"/>
                </a:solidFill>
              </a:rPr>
              <a:t>Garage, garden, 2 living rooms, 1 dining room, kitchen, 4 suites, outdoor area.</a:t>
            </a:r>
            <a:br>
              <a:rPr lang="en-US" sz="1600" b="1" dirty="0">
                <a:solidFill>
                  <a:schemeClr val="tx1"/>
                </a:solidFill>
              </a:rPr>
            </a:br>
            <a:r>
              <a:rPr lang="en-US" sz="1600" b="1" dirty="0">
                <a:solidFill>
                  <a:schemeClr val="tx1"/>
                </a:solidFill>
                <a:sym typeface="+mn-ea"/>
              </a:rPr>
              <a:t>Capacity:</a:t>
            </a:r>
            <a:r>
              <a:rPr lang="en-US" sz="1600" b="1" dirty="0">
                <a:solidFill>
                  <a:schemeClr val="tx1"/>
                </a:solidFill>
              </a:rPr>
              <a:t> 8 people</a:t>
            </a:r>
            <a:br>
              <a:rPr lang="en-US" sz="1600" b="1" dirty="0">
                <a:solidFill>
                  <a:schemeClr val="tx1"/>
                </a:solidFill>
              </a:rPr>
            </a:br>
            <a:r>
              <a:rPr lang="en-US" sz="1600" b="1" dirty="0">
                <a:solidFill>
                  <a:schemeClr val="tx1"/>
                </a:solidFill>
              </a:rPr>
              <a:t>Price for 14 days: $ 40.000</a:t>
            </a:r>
            <a:br>
              <a:rPr lang="en-US" sz="1600" b="1" dirty="0">
                <a:solidFill>
                  <a:schemeClr val="tx1"/>
                </a:solidFill>
              </a:rPr>
            </a:br>
            <a:r>
              <a:rPr lang="en-US" sz="1600" b="1" dirty="0">
                <a:solidFill>
                  <a:schemeClr val="tx1"/>
                </a:solidFill>
              </a:rPr>
              <a:t>air conditioning, TV, full kitchen - minibar, microwave, </a:t>
            </a:r>
            <a:r>
              <a:rPr lang="en-US" sz="1600" b="1" dirty="0" err="1">
                <a:solidFill>
                  <a:schemeClr val="tx1"/>
                </a:solidFill>
              </a:rPr>
              <a:t>airfryer</a:t>
            </a:r>
            <a:r>
              <a:rPr lang="en-US" sz="1600" b="1" dirty="0">
                <a:solidFill>
                  <a:schemeClr val="tx1"/>
                </a:solidFill>
              </a:rPr>
              <a:t>, blender, stove, dishes and pots. Optional inclusion of single bed.</a:t>
            </a:r>
            <a:endParaRPr sz="1600" b="1" dirty="0">
              <a:solidFill>
                <a:schemeClr val="tx1"/>
              </a:solidFill>
            </a:endParaRPr>
          </a:p>
        </p:txBody>
      </p:sp>
      <p:pic>
        <p:nvPicPr>
          <p:cNvPr id="298" name="Google Shape;298;p19"/>
          <p:cNvPicPr preferRelativeResize="0">
            <a:picLocks noGrp="1"/>
          </p:cNvPicPr>
          <p:nvPr>
            <p:ph idx="1"/>
          </p:nvPr>
        </p:nvPicPr>
        <p:blipFill rotWithShape="1">
          <a:blip r:embed="rId3"/>
          <a:srcRect/>
          <a:stretch>
            <a:fillRect/>
          </a:stretch>
        </p:blipFill>
        <p:spPr>
          <a:xfrm>
            <a:off x="400685" y="1580515"/>
            <a:ext cx="3029585" cy="2011680"/>
          </a:xfrm>
          <a:prstGeom prst="rect">
            <a:avLst/>
          </a:prstGeom>
          <a:noFill/>
          <a:ln>
            <a:noFill/>
          </a:ln>
        </p:spPr>
      </p:pic>
      <p:pic>
        <p:nvPicPr>
          <p:cNvPr id="299" name="Google Shape;299;p19"/>
          <p:cNvPicPr preferRelativeResize="0"/>
          <p:nvPr/>
        </p:nvPicPr>
        <p:blipFill rotWithShape="1">
          <a:blip r:embed="rId4"/>
          <a:srcRect/>
          <a:stretch>
            <a:fillRect/>
          </a:stretch>
        </p:blipFill>
        <p:spPr>
          <a:xfrm>
            <a:off x="4749165" y="3758565"/>
            <a:ext cx="1948815" cy="2715895"/>
          </a:xfrm>
          <a:prstGeom prst="rect">
            <a:avLst/>
          </a:prstGeom>
          <a:noFill/>
          <a:ln>
            <a:noFill/>
          </a:ln>
        </p:spPr>
      </p:pic>
      <p:pic>
        <p:nvPicPr>
          <p:cNvPr id="300" name="Google Shape;300;p19"/>
          <p:cNvPicPr preferRelativeResize="0"/>
          <p:nvPr/>
        </p:nvPicPr>
        <p:blipFill rotWithShape="1">
          <a:blip r:embed="rId5"/>
          <a:srcRect/>
          <a:stretch>
            <a:fillRect/>
          </a:stretch>
        </p:blipFill>
        <p:spPr>
          <a:xfrm>
            <a:off x="2453005" y="3758565"/>
            <a:ext cx="2061210" cy="2715895"/>
          </a:xfrm>
          <a:prstGeom prst="rect">
            <a:avLst/>
          </a:prstGeom>
          <a:noFill/>
          <a:ln>
            <a:noFill/>
          </a:ln>
        </p:spPr>
      </p:pic>
      <p:pic>
        <p:nvPicPr>
          <p:cNvPr id="301" name="Google Shape;301;p19"/>
          <p:cNvPicPr preferRelativeResize="0"/>
          <p:nvPr/>
        </p:nvPicPr>
        <p:blipFill rotWithShape="1">
          <a:blip r:embed="rId6"/>
          <a:srcRect/>
          <a:stretch>
            <a:fillRect/>
          </a:stretch>
        </p:blipFill>
        <p:spPr>
          <a:xfrm>
            <a:off x="186690" y="3758565"/>
            <a:ext cx="1978025" cy="2719070"/>
          </a:xfrm>
          <a:prstGeom prst="rect">
            <a:avLst/>
          </a:prstGeom>
          <a:noFill/>
          <a:ln>
            <a:noFill/>
          </a:ln>
        </p:spPr>
      </p:pic>
      <p:pic>
        <p:nvPicPr>
          <p:cNvPr id="302" name="Google Shape;302;p19"/>
          <p:cNvPicPr preferRelativeResize="0"/>
          <p:nvPr/>
        </p:nvPicPr>
        <p:blipFill rotWithShape="1">
          <a:blip r:embed="rId7"/>
          <a:srcRect/>
          <a:stretch>
            <a:fillRect/>
          </a:stretch>
        </p:blipFill>
        <p:spPr>
          <a:xfrm>
            <a:off x="3608070" y="1574165"/>
            <a:ext cx="1737995" cy="2047875"/>
          </a:xfrm>
          <a:prstGeom prst="rect">
            <a:avLst/>
          </a:prstGeom>
          <a:noFill/>
          <a:ln>
            <a:noFill/>
          </a:ln>
        </p:spPr>
      </p:pic>
      <p:pic>
        <p:nvPicPr>
          <p:cNvPr id="303" name="Google Shape;303;p19"/>
          <p:cNvPicPr preferRelativeResize="0"/>
          <p:nvPr/>
        </p:nvPicPr>
        <p:blipFill rotWithShape="1">
          <a:blip r:embed="rId8"/>
          <a:srcRect/>
          <a:stretch>
            <a:fillRect/>
          </a:stretch>
        </p:blipFill>
        <p:spPr>
          <a:xfrm>
            <a:off x="5509895" y="1539875"/>
            <a:ext cx="1692275" cy="2082165"/>
          </a:xfrm>
          <a:prstGeom prst="rect">
            <a:avLst/>
          </a:prstGeom>
          <a:noFill/>
          <a:ln>
            <a:noFill/>
          </a:ln>
        </p:spPr>
      </p:pic>
      <p:pic>
        <p:nvPicPr>
          <p:cNvPr id="304" name="Google Shape;304;p19"/>
          <p:cNvPicPr preferRelativeResize="0"/>
          <p:nvPr/>
        </p:nvPicPr>
        <p:blipFill rotWithShape="1">
          <a:blip r:embed="rId9"/>
          <a:srcRect/>
          <a:stretch>
            <a:fillRect/>
          </a:stretch>
        </p:blipFill>
        <p:spPr>
          <a:xfrm>
            <a:off x="7366000" y="1539875"/>
            <a:ext cx="1692275" cy="2052320"/>
          </a:xfrm>
          <a:prstGeom prst="rect">
            <a:avLst/>
          </a:prstGeom>
          <a:noFill/>
          <a:ln>
            <a:noFill/>
          </a:ln>
        </p:spPr>
      </p:pic>
      <p:pic>
        <p:nvPicPr>
          <p:cNvPr id="305" name="Google Shape;305;p19"/>
          <p:cNvPicPr preferRelativeResize="0"/>
          <p:nvPr/>
        </p:nvPicPr>
        <p:blipFill rotWithShape="1">
          <a:blip r:embed="rId10"/>
          <a:srcRect/>
          <a:stretch>
            <a:fillRect/>
          </a:stretch>
        </p:blipFill>
        <p:spPr>
          <a:xfrm>
            <a:off x="6932930" y="3758565"/>
            <a:ext cx="1980565" cy="2727960"/>
          </a:xfrm>
          <a:prstGeom prst="rect">
            <a:avLst/>
          </a:prstGeom>
          <a:noFill/>
          <a:ln>
            <a:noFill/>
          </a:ln>
        </p:spPr>
      </p:pic>
      <p:pic>
        <p:nvPicPr>
          <p:cNvPr id="306" name="Google Shape;306;p19"/>
          <p:cNvPicPr preferRelativeResize="0"/>
          <p:nvPr/>
        </p:nvPicPr>
        <p:blipFill rotWithShape="1">
          <a:blip r:embed="rId11"/>
          <a:srcRect/>
          <a:stretch>
            <a:fillRect/>
          </a:stretch>
        </p:blipFill>
        <p:spPr>
          <a:xfrm>
            <a:off x="9148445" y="1539875"/>
            <a:ext cx="2019300" cy="2082800"/>
          </a:xfrm>
          <a:prstGeom prst="rect">
            <a:avLst/>
          </a:prstGeom>
          <a:noFill/>
          <a:ln>
            <a:noFill/>
          </a:ln>
        </p:spPr>
      </p:pic>
      <p:pic>
        <p:nvPicPr>
          <p:cNvPr id="307" name="Google Shape;307;p19"/>
          <p:cNvPicPr preferRelativeResize="0"/>
          <p:nvPr/>
        </p:nvPicPr>
        <p:blipFill rotWithShape="1">
          <a:blip r:embed="rId12"/>
          <a:srcRect/>
          <a:stretch>
            <a:fillRect/>
          </a:stretch>
        </p:blipFill>
        <p:spPr>
          <a:xfrm>
            <a:off x="9148445" y="3758565"/>
            <a:ext cx="1831340" cy="2716530"/>
          </a:xfrm>
          <a:prstGeom prst="rect">
            <a:avLst/>
          </a:prstGeom>
          <a:noFill/>
          <a:ln>
            <a:noFill/>
          </a:ln>
        </p:spPr>
      </p:pic>
      <p:pic>
        <p:nvPicPr>
          <p:cNvPr id="2" name="Imagem 1">
            <a:extLst>
              <a:ext uri="{FF2B5EF4-FFF2-40B4-BE49-F238E27FC236}">
                <a16:creationId xmlns:a16="http://schemas.microsoft.com/office/drawing/2014/main" id="{88C42F01-3E69-01C8-E009-B9F4CC8CA9F6}"/>
              </a:ext>
            </a:extLst>
          </p:cNvPr>
          <p:cNvPicPr>
            <a:picLocks noChangeAspect="1"/>
          </p:cNvPicPr>
          <p:nvPr/>
        </p:nvPicPr>
        <p:blipFill>
          <a:blip r:embed="rId13"/>
          <a:stretch>
            <a:fillRect/>
          </a:stretch>
        </p:blipFill>
        <p:spPr>
          <a:xfrm>
            <a:off x="10950721" y="-11088"/>
            <a:ext cx="1237957" cy="134845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0"/>
          <p:cNvSpPr txBox="1">
            <a:spLocks noGrp="1"/>
          </p:cNvSpPr>
          <p:nvPr>
            <p:ph type="title"/>
          </p:nvPr>
        </p:nvSpPr>
        <p:spPr>
          <a:xfrm>
            <a:off x="609600" y="324485"/>
            <a:ext cx="10236591" cy="102108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1400" dirty="0">
                <a:solidFill>
                  <a:schemeClr val="tx1"/>
                </a:solidFill>
              </a:rPr>
              <a:t>12 minutes from Shopping </a:t>
            </a:r>
            <a:r>
              <a:rPr lang="en-US" sz="1400" dirty="0" err="1">
                <a:solidFill>
                  <a:schemeClr val="tx1"/>
                </a:solidFill>
              </a:rPr>
              <a:t>Grão</a:t>
            </a:r>
            <a:r>
              <a:rPr lang="en-US" sz="1400" dirty="0">
                <a:solidFill>
                  <a:schemeClr val="tx1"/>
                </a:solidFill>
              </a:rPr>
              <a:t> Pará.</a:t>
            </a:r>
            <a:br>
              <a:rPr lang="en-US" sz="1400" dirty="0">
                <a:solidFill>
                  <a:schemeClr val="tx1"/>
                </a:solidFill>
              </a:rPr>
            </a:br>
            <a:r>
              <a:rPr lang="en-US" sz="1400" dirty="0">
                <a:solidFill>
                  <a:schemeClr val="tx1"/>
                </a:solidFill>
              </a:rPr>
              <a:t>14 minutes from the Airport.</a:t>
            </a:r>
            <a:br>
              <a:rPr lang="en-US" sz="1400" dirty="0">
                <a:solidFill>
                  <a:schemeClr val="tx1"/>
                </a:solidFill>
              </a:rPr>
            </a:br>
            <a:r>
              <a:rPr lang="en-US" sz="1400" dirty="0">
                <a:solidFill>
                  <a:schemeClr val="tx1"/>
                </a:solidFill>
              </a:rPr>
              <a:t>5 minutes from Parque da </a:t>
            </a:r>
            <a:r>
              <a:rPr lang="en-US" sz="1400" dirty="0" err="1">
                <a:solidFill>
                  <a:schemeClr val="tx1"/>
                </a:solidFill>
              </a:rPr>
              <a:t>Cidade</a:t>
            </a:r>
            <a:r>
              <a:rPr lang="en-US" sz="1400" dirty="0">
                <a:solidFill>
                  <a:schemeClr val="tx1"/>
                </a:solidFill>
              </a:rPr>
              <a:t> (where the main events of Cop30 will take place).</a:t>
            </a:r>
            <a:br>
              <a:rPr lang="en-US" sz="1400" dirty="0">
                <a:solidFill>
                  <a:schemeClr val="tx1"/>
                </a:solidFill>
              </a:rPr>
            </a:br>
            <a:r>
              <a:rPr lang="en-US" sz="1400" dirty="0">
                <a:solidFill>
                  <a:schemeClr val="tx1"/>
                </a:solidFill>
              </a:rPr>
              <a:t>30 </a:t>
            </a:r>
            <a:r>
              <a:rPr lang="en-US" sz="1400" dirty="0" err="1">
                <a:solidFill>
                  <a:schemeClr val="tx1"/>
                </a:solidFill>
              </a:rPr>
              <a:t>minutos</a:t>
            </a:r>
            <a:r>
              <a:rPr lang="en-US" sz="1400" dirty="0">
                <a:solidFill>
                  <a:schemeClr val="tx1"/>
                </a:solidFill>
              </a:rPr>
              <a:t> from the Mercado-</a:t>
            </a:r>
            <a:r>
              <a:rPr lang="en-US" sz="1400" dirty="0" err="1">
                <a:solidFill>
                  <a:schemeClr val="tx1"/>
                </a:solidFill>
              </a:rPr>
              <a:t>ver</a:t>
            </a:r>
            <a:r>
              <a:rPr lang="en-US" sz="1400" dirty="0">
                <a:solidFill>
                  <a:schemeClr val="tx1"/>
                </a:solidFill>
              </a:rPr>
              <a:t>- o peso</a:t>
            </a:r>
            <a:endParaRPr sz="1400" dirty="0">
              <a:solidFill>
                <a:schemeClr val="tx1"/>
              </a:solidFill>
            </a:endParaRPr>
          </a:p>
        </p:txBody>
      </p:sp>
      <p:sp>
        <p:nvSpPr>
          <p:cNvPr id="313" name="Google Shape;313;p20"/>
          <p:cNvSpPr txBox="1">
            <a:spLocks noGrp="1"/>
          </p:cNvSpPr>
          <p:nvPr>
            <p:ph idx="1"/>
          </p:nvPr>
        </p:nvSpPr>
        <p:spPr>
          <a:xfrm>
            <a:off x="609600" y="1514475"/>
            <a:ext cx="10972800" cy="4806950"/>
          </a:xfrm>
          <a:prstGeom prst="rect">
            <a:avLst/>
          </a:prstGeom>
          <a:noFill/>
          <a:ln>
            <a:noFill/>
          </a:ln>
        </p:spPr>
        <p:txBody>
          <a:bodyPr spcFirstLastPara="1" wrap="square" lIns="91425" tIns="45700" rIns="91425" bIns="45700" anchor="t" anchorCtr="0">
            <a:noAutofit/>
          </a:bodyPr>
          <a:lstStyle/>
          <a:p>
            <a:pPr marL="342900" lvl="0" indent="-254000" algn="l" rtl="0">
              <a:spcBef>
                <a:spcPts val="0"/>
              </a:spcBef>
              <a:spcAft>
                <a:spcPts val="0"/>
              </a:spcAft>
              <a:buClr>
                <a:schemeClr val="dk1"/>
              </a:buClr>
              <a:buSzPts val="1400"/>
              <a:buFont typeface="Arial" panose="020B0604020202020204"/>
              <a:buNone/>
            </a:pPr>
            <a:endParaRPr sz="1400" dirty="0"/>
          </a:p>
          <a:p>
            <a:pPr marL="342900" lvl="0" indent="-254000" algn="l" rtl="0">
              <a:spcBef>
                <a:spcPts val="280"/>
              </a:spcBef>
              <a:spcAft>
                <a:spcPts val="0"/>
              </a:spcAft>
              <a:buClr>
                <a:schemeClr val="dk1"/>
              </a:buClr>
              <a:buSzPts val="1400"/>
              <a:buFont typeface="Arial" panose="020B0604020202020204"/>
              <a:buNone/>
            </a:pPr>
            <a:endParaRPr sz="1400" dirty="0"/>
          </a:p>
          <a:p>
            <a:pPr marL="0" lvl="0" indent="0" algn="l" rtl="0">
              <a:spcBef>
                <a:spcPts val="280"/>
              </a:spcBef>
              <a:spcAft>
                <a:spcPts val="0"/>
              </a:spcAft>
              <a:buClr>
                <a:schemeClr val="dk1"/>
              </a:buClr>
              <a:buSzPts val="1400"/>
              <a:buFont typeface="Arial" panose="020B0604020202020204"/>
              <a:buNone/>
            </a:pPr>
            <a:r>
              <a:rPr lang="pt-BR" altLang="en-US" sz="1400" dirty="0"/>
              <a:t>     </a:t>
            </a:r>
            <a:r>
              <a:rPr lang="en-US" sz="1400" dirty="0"/>
              <a:t>                  Airport</a:t>
            </a:r>
            <a:endParaRPr sz="1400" dirty="0"/>
          </a:p>
          <a:p>
            <a:pPr marL="342900" lvl="0" indent="-254000" algn="l" rtl="0">
              <a:spcBef>
                <a:spcPts val="280"/>
              </a:spcBef>
              <a:spcAft>
                <a:spcPts val="0"/>
              </a:spcAft>
              <a:buClr>
                <a:schemeClr val="dk1"/>
              </a:buClr>
              <a:buSzPts val="1400"/>
              <a:buFont typeface="Arial" panose="020B0604020202020204"/>
              <a:buNone/>
            </a:pPr>
            <a:endParaRPr sz="1400" dirty="0"/>
          </a:p>
          <a:p>
            <a:pPr marL="342900" lvl="0" indent="-254000" algn="l" rtl="0">
              <a:spcBef>
                <a:spcPts val="280"/>
              </a:spcBef>
              <a:spcAft>
                <a:spcPts val="0"/>
              </a:spcAft>
              <a:buClr>
                <a:schemeClr val="dk1"/>
              </a:buClr>
              <a:buSzPts val="1400"/>
              <a:buFont typeface="Arial" panose="020B0604020202020204"/>
              <a:buNone/>
            </a:pPr>
            <a:endParaRPr sz="1400" dirty="0"/>
          </a:p>
          <a:p>
            <a:pPr marL="342900" lvl="0" indent="-254000" algn="l" rtl="0">
              <a:spcBef>
                <a:spcPts val="280"/>
              </a:spcBef>
              <a:spcAft>
                <a:spcPts val="0"/>
              </a:spcAft>
              <a:buClr>
                <a:schemeClr val="dk1"/>
              </a:buClr>
              <a:buSzPts val="1400"/>
              <a:buFont typeface="Arial" panose="020B0604020202020204"/>
              <a:buNone/>
            </a:pPr>
            <a:endParaRPr sz="1400" dirty="0"/>
          </a:p>
          <a:p>
            <a:pPr marL="0" lvl="0" indent="0" algn="l" rtl="0">
              <a:spcBef>
                <a:spcPts val="280"/>
              </a:spcBef>
              <a:spcAft>
                <a:spcPts val="0"/>
              </a:spcAft>
              <a:buClr>
                <a:schemeClr val="dk1"/>
              </a:buClr>
              <a:buSzPts val="1400"/>
              <a:buFont typeface="Arial" panose="020B0604020202020204"/>
              <a:buNone/>
            </a:pPr>
            <a:r>
              <a:rPr lang="en-US" sz="1400" dirty="0"/>
              <a:t>                                                                                     Shopping </a:t>
            </a:r>
            <a:r>
              <a:rPr lang="en-US" sz="1400" dirty="0" err="1"/>
              <a:t>Grão</a:t>
            </a:r>
            <a:r>
              <a:rPr lang="en-US" sz="1400" dirty="0"/>
              <a:t> Pará</a:t>
            </a:r>
            <a:endParaRPr sz="1400" dirty="0"/>
          </a:p>
          <a:p>
            <a:pPr marL="342900" lvl="0" indent="-254000" algn="l" rtl="0">
              <a:spcBef>
                <a:spcPts val="280"/>
              </a:spcBef>
              <a:spcAft>
                <a:spcPts val="0"/>
              </a:spcAft>
              <a:buClr>
                <a:schemeClr val="dk1"/>
              </a:buClr>
              <a:buSzPts val="1400"/>
              <a:buFont typeface="Arial" panose="020B0604020202020204"/>
              <a:buNone/>
            </a:pPr>
            <a:endParaRPr sz="1400" dirty="0"/>
          </a:p>
          <a:p>
            <a:pPr marL="342900" lvl="0" indent="-254000" algn="l" rtl="0">
              <a:spcBef>
                <a:spcPts val="280"/>
              </a:spcBef>
              <a:spcAft>
                <a:spcPts val="0"/>
              </a:spcAft>
              <a:buClr>
                <a:schemeClr val="dk1"/>
              </a:buClr>
              <a:buSzPts val="1400"/>
              <a:buFont typeface="Arial" panose="020B0604020202020204"/>
              <a:buNone/>
            </a:pPr>
            <a:endParaRPr sz="1400" dirty="0"/>
          </a:p>
          <a:p>
            <a:pPr marL="342900" lvl="0" indent="-254000" algn="l" rtl="0">
              <a:spcBef>
                <a:spcPts val="280"/>
              </a:spcBef>
              <a:spcAft>
                <a:spcPts val="0"/>
              </a:spcAft>
              <a:buClr>
                <a:schemeClr val="dk1"/>
              </a:buClr>
              <a:buSzPts val="1400"/>
              <a:buFont typeface="Arial" panose="020B0604020202020204"/>
              <a:buNone/>
            </a:pPr>
            <a:endParaRPr sz="1400" dirty="0"/>
          </a:p>
          <a:p>
            <a:pPr marL="342900" lvl="0" indent="-254000" algn="l" rtl="0">
              <a:spcBef>
                <a:spcPts val="280"/>
              </a:spcBef>
              <a:spcAft>
                <a:spcPts val="0"/>
              </a:spcAft>
              <a:buClr>
                <a:schemeClr val="dk1"/>
              </a:buClr>
              <a:buSzPts val="1400"/>
              <a:buFont typeface="Arial" panose="020B0604020202020204"/>
              <a:buNone/>
            </a:pPr>
            <a:endParaRPr sz="1400" dirty="0"/>
          </a:p>
          <a:p>
            <a:pPr marL="0" lvl="0" indent="0" algn="l" rtl="0">
              <a:spcBef>
                <a:spcPts val="280"/>
              </a:spcBef>
              <a:spcAft>
                <a:spcPts val="0"/>
              </a:spcAft>
              <a:buClr>
                <a:schemeClr val="dk1"/>
              </a:buClr>
              <a:buSzPts val="1400"/>
              <a:buFont typeface="Arial" panose="020B0604020202020204"/>
              <a:buNone/>
            </a:pPr>
            <a:r>
              <a:rPr lang="en-US" sz="1400" dirty="0"/>
              <a:t>                                                                 </a:t>
            </a:r>
            <a:r>
              <a:rPr lang="pt-BR" altLang="en-US" sz="1400" dirty="0"/>
              <a:t>    </a:t>
            </a:r>
            <a:r>
              <a:rPr lang="en-US" sz="1400" dirty="0"/>
              <a:t>  </a:t>
            </a:r>
            <a:r>
              <a:rPr lang="pt-BR" altLang="en-US" sz="1400" dirty="0"/>
              <a:t>  </a:t>
            </a:r>
            <a:r>
              <a:rPr lang="en-US" sz="1400" dirty="0"/>
              <a:t> Mercado-</a:t>
            </a:r>
            <a:r>
              <a:rPr lang="en-US" sz="1400" dirty="0" err="1"/>
              <a:t>ver</a:t>
            </a:r>
            <a:r>
              <a:rPr lang="en-US" sz="1400" dirty="0"/>
              <a:t>- o peso</a:t>
            </a:r>
            <a:endParaRPr sz="1400" dirty="0"/>
          </a:p>
          <a:p>
            <a:pPr marL="342900" lvl="0" indent="-254000" algn="l" rtl="0">
              <a:spcBef>
                <a:spcPts val="280"/>
              </a:spcBef>
              <a:spcAft>
                <a:spcPts val="0"/>
              </a:spcAft>
              <a:buClr>
                <a:schemeClr val="dk1"/>
              </a:buClr>
              <a:buSzPts val="1400"/>
              <a:buFont typeface="Arial" panose="020B0604020202020204"/>
              <a:buNone/>
            </a:pPr>
            <a:endParaRPr sz="1400" dirty="0"/>
          </a:p>
          <a:p>
            <a:pPr marL="0" lvl="0" indent="0" algn="l" rtl="0">
              <a:spcBef>
                <a:spcPts val="280"/>
              </a:spcBef>
              <a:spcAft>
                <a:spcPts val="0"/>
              </a:spcAft>
              <a:buClr>
                <a:schemeClr val="dk1"/>
              </a:buClr>
              <a:buSzPts val="1400"/>
              <a:buFont typeface="Arial" panose="020B0604020202020204"/>
              <a:buNone/>
            </a:pPr>
            <a:r>
              <a:rPr lang="en-US" sz="1400" dirty="0"/>
              <a:t>            </a:t>
            </a:r>
            <a:endParaRPr sz="1400" dirty="0"/>
          </a:p>
          <a:p>
            <a:pPr marL="342900" lvl="0" indent="-254000" algn="l" rtl="0">
              <a:spcBef>
                <a:spcPts val="280"/>
              </a:spcBef>
              <a:spcAft>
                <a:spcPts val="0"/>
              </a:spcAft>
              <a:buClr>
                <a:schemeClr val="dk1"/>
              </a:buClr>
              <a:buSzPts val="1400"/>
              <a:buFont typeface="Arial" panose="020B0604020202020204"/>
              <a:buNone/>
            </a:pPr>
            <a:endParaRPr sz="1400" dirty="0"/>
          </a:p>
        </p:txBody>
      </p:sp>
      <p:pic>
        <p:nvPicPr>
          <p:cNvPr id="314" name="Google Shape;314;p20" descr="Captura de tela 2025-03-20 204622"/>
          <p:cNvPicPr preferRelativeResize="0"/>
          <p:nvPr/>
        </p:nvPicPr>
        <p:blipFill rotWithShape="1">
          <a:blip r:embed="rId3"/>
          <a:srcRect/>
          <a:stretch>
            <a:fillRect/>
          </a:stretch>
        </p:blipFill>
        <p:spPr>
          <a:xfrm>
            <a:off x="864870" y="2409190"/>
            <a:ext cx="2809875" cy="2019300"/>
          </a:xfrm>
          <a:prstGeom prst="rect">
            <a:avLst/>
          </a:prstGeom>
          <a:noFill/>
          <a:ln>
            <a:noFill/>
          </a:ln>
        </p:spPr>
      </p:pic>
      <p:pic>
        <p:nvPicPr>
          <p:cNvPr id="315" name="Google Shape;315;p20" descr="Captura de tela 2025-03-20 231641"/>
          <p:cNvPicPr preferRelativeResize="0"/>
          <p:nvPr/>
        </p:nvPicPr>
        <p:blipFill rotWithShape="1">
          <a:blip r:embed="rId4"/>
          <a:srcRect/>
          <a:stretch>
            <a:fillRect/>
          </a:stretch>
        </p:blipFill>
        <p:spPr>
          <a:xfrm>
            <a:off x="4150360" y="4653280"/>
            <a:ext cx="2805430" cy="1837055"/>
          </a:xfrm>
          <a:prstGeom prst="rect">
            <a:avLst/>
          </a:prstGeom>
          <a:noFill/>
          <a:ln>
            <a:noFill/>
          </a:ln>
        </p:spPr>
      </p:pic>
      <p:pic>
        <p:nvPicPr>
          <p:cNvPr id="316" name="Google Shape;316;p20" descr="grao"/>
          <p:cNvPicPr preferRelativeResize="0"/>
          <p:nvPr/>
        </p:nvPicPr>
        <p:blipFill rotWithShape="1">
          <a:blip r:embed="rId5"/>
          <a:srcRect/>
          <a:stretch>
            <a:fillRect/>
          </a:stretch>
        </p:blipFill>
        <p:spPr>
          <a:xfrm>
            <a:off x="6955790" y="1617345"/>
            <a:ext cx="3735705" cy="2811145"/>
          </a:xfrm>
          <a:prstGeom prst="rect">
            <a:avLst/>
          </a:prstGeom>
          <a:noFill/>
          <a:ln>
            <a:noFill/>
          </a:ln>
        </p:spPr>
      </p:pic>
      <p:pic>
        <p:nvPicPr>
          <p:cNvPr id="2" name="Imagem 1">
            <a:extLst>
              <a:ext uri="{FF2B5EF4-FFF2-40B4-BE49-F238E27FC236}">
                <a16:creationId xmlns:a16="http://schemas.microsoft.com/office/drawing/2014/main" id="{61E4CDD9-3940-E327-E794-BF2E2EEF6C18}"/>
              </a:ext>
            </a:extLst>
          </p:cNvPr>
          <p:cNvPicPr>
            <a:picLocks noChangeAspect="1"/>
          </p:cNvPicPr>
          <p:nvPr/>
        </p:nvPicPr>
        <p:blipFill>
          <a:blip r:embed="rId6"/>
          <a:stretch>
            <a:fillRect/>
          </a:stretch>
        </p:blipFill>
        <p:spPr>
          <a:xfrm>
            <a:off x="10950721" y="-11088"/>
            <a:ext cx="1237957" cy="134845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1"/>
          <p:cNvSpPr txBox="1">
            <a:spLocks noGrp="1"/>
          </p:cNvSpPr>
          <p:nvPr>
            <p:ph type="title"/>
          </p:nvPr>
        </p:nvSpPr>
        <p:spPr>
          <a:xfrm>
            <a:off x="609600" y="0"/>
            <a:ext cx="10972800" cy="1714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ltLang="pt-BR" sz="1600" b="1" dirty="0">
                <a:solidFill>
                  <a:schemeClr val="tx1"/>
                </a:solidFill>
              </a:rPr>
              <a:t>A</a:t>
            </a:r>
            <a:r>
              <a:rPr lang="pt-BR" sz="1600" b="1" dirty="0">
                <a:solidFill>
                  <a:schemeClr val="tx1"/>
                </a:solidFill>
              </a:rPr>
              <a:t>PARTMENT</a:t>
            </a:r>
            <a:r>
              <a:rPr lang="pt-BR" altLang="en-US" sz="1600" b="1" dirty="0">
                <a:solidFill>
                  <a:schemeClr val="tx1"/>
                </a:solidFill>
              </a:rPr>
              <a:t>   </a:t>
            </a:r>
            <a:r>
              <a:rPr lang="en-US" sz="1600" b="1" dirty="0">
                <a:solidFill>
                  <a:schemeClr val="tx1"/>
                </a:solidFill>
              </a:rPr>
              <a:t>Location: </a:t>
            </a:r>
            <a:r>
              <a:rPr lang="en-US" sz="1600" b="1" dirty="0" err="1">
                <a:solidFill>
                  <a:schemeClr val="tx1"/>
                </a:solidFill>
              </a:rPr>
              <a:t>Ananindeua</a:t>
            </a:r>
            <a:r>
              <a:rPr lang="en-US" sz="1600" b="1" dirty="0">
                <a:solidFill>
                  <a:schemeClr val="tx1"/>
                </a:solidFill>
              </a:rPr>
              <a:t>-Pará</a:t>
            </a:r>
            <a:br>
              <a:rPr lang="en-US" sz="1600" b="1" dirty="0">
                <a:solidFill>
                  <a:schemeClr val="tx1"/>
                </a:solidFill>
              </a:rPr>
            </a:br>
            <a:r>
              <a:rPr lang="en-US" sz="1600" b="1" dirty="0">
                <a:solidFill>
                  <a:schemeClr val="tx1"/>
                </a:solidFill>
              </a:rPr>
              <a:t>Living room, dining room, 1 suite, 2 bedrooms, 2 bathrooms.</a:t>
            </a:r>
            <a:br>
              <a:rPr lang="en-US" sz="1600" b="1" dirty="0">
                <a:solidFill>
                  <a:schemeClr val="tx1"/>
                </a:solidFill>
              </a:rPr>
            </a:br>
            <a:r>
              <a:rPr lang="en-US" sz="1600" b="1" dirty="0">
                <a:solidFill>
                  <a:schemeClr val="tx1"/>
                </a:solidFill>
              </a:rPr>
              <a:t>Capacity: 4 guests</a:t>
            </a:r>
            <a:br>
              <a:rPr lang="en-US" sz="1600" b="1" dirty="0">
                <a:solidFill>
                  <a:schemeClr val="tx1"/>
                </a:solidFill>
              </a:rPr>
            </a:br>
            <a:r>
              <a:rPr lang="en-US" sz="1600" b="1" dirty="0">
                <a:solidFill>
                  <a:schemeClr val="tx1"/>
                </a:solidFill>
              </a:rPr>
              <a:t>Price for 14 days: $ 10.000</a:t>
            </a:r>
            <a:br>
              <a:rPr lang="en-US" sz="1600" b="1" dirty="0">
                <a:solidFill>
                  <a:schemeClr val="tx1"/>
                </a:solidFill>
              </a:rPr>
            </a:br>
            <a:r>
              <a:rPr lang="en-US" sz="1600" b="1" dirty="0">
                <a:solidFill>
                  <a:schemeClr val="tx1"/>
                </a:solidFill>
              </a:rPr>
              <a:t>air conditioning, TV, full kitchen - minibar, microwave, </a:t>
            </a:r>
            <a:r>
              <a:rPr lang="en-US" sz="1600" b="1" dirty="0" err="1">
                <a:solidFill>
                  <a:schemeClr val="tx1"/>
                </a:solidFill>
              </a:rPr>
              <a:t>airfryer</a:t>
            </a:r>
            <a:r>
              <a:rPr lang="en-US" sz="1600" b="1" dirty="0">
                <a:solidFill>
                  <a:schemeClr val="tx1"/>
                </a:solidFill>
              </a:rPr>
              <a:t>, blender, stove, dishes and pots.</a:t>
            </a:r>
            <a:endParaRPr sz="1600" b="1" dirty="0">
              <a:solidFill>
                <a:schemeClr val="tx1"/>
              </a:solidFill>
            </a:endParaRPr>
          </a:p>
        </p:txBody>
      </p:sp>
      <p:sp>
        <p:nvSpPr>
          <p:cNvPr id="322" name="Google Shape;322;p21"/>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Arial" panose="020B0604020202020204"/>
              <a:buNone/>
            </a:pPr>
            <a:endParaRPr/>
          </a:p>
          <a:p>
            <a:pPr marL="342900" lvl="0" indent="-139700" algn="l" rtl="0">
              <a:spcBef>
                <a:spcPts val="640"/>
              </a:spcBef>
              <a:spcAft>
                <a:spcPts val="0"/>
              </a:spcAft>
              <a:buClr>
                <a:schemeClr val="dk1"/>
              </a:buClr>
              <a:buSzPts val="3200"/>
              <a:buFont typeface="Arial" panose="020B0604020202020204"/>
              <a:buNone/>
            </a:pPr>
            <a:endParaRPr/>
          </a:p>
        </p:txBody>
      </p:sp>
      <p:pic>
        <p:nvPicPr>
          <p:cNvPr id="323" name="Google Shape;323;p21" descr="973a0651-6587-4225-aad8-a658014886f6"/>
          <p:cNvPicPr preferRelativeResize="0"/>
          <p:nvPr/>
        </p:nvPicPr>
        <p:blipFill rotWithShape="1">
          <a:blip r:embed="rId3"/>
          <a:srcRect/>
          <a:stretch>
            <a:fillRect/>
          </a:stretch>
        </p:blipFill>
        <p:spPr>
          <a:xfrm>
            <a:off x="521508" y="1861820"/>
            <a:ext cx="2396490" cy="3134360"/>
          </a:xfrm>
          <a:prstGeom prst="rect">
            <a:avLst/>
          </a:prstGeom>
          <a:noFill/>
          <a:ln>
            <a:noFill/>
          </a:ln>
        </p:spPr>
      </p:pic>
      <p:pic>
        <p:nvPicPr>
          <p:cNvPr id="324" name="Google Shape;324;p21" descr="22002690-8f85-478e-bf66-9b9ad5012bb1"/>
          <p:cNvPicPr preferRelativeResize="0"/>
          <p:nvPr/>
        </p:nvPicPr>
        <p:blipFill rotWithShape="1">
          <a:blip r:embed="rId4"/>
          <a:srcRect/>
          <a:stretch>
            <a:fillRect/>
          </a:stretch>
        </p:blipFill>
        <p:spPr>
          <a:xfrm>
            <a:off x="8332455" y="3937713"/>
            <a:ext cx="2224404" cy="2807968"/>
          </a:xfrm>
          <a:prstGeom prst="rect">
            <a:avLst/>
          </a:prstGeom>
          <a:noFill/>
          <a:ln>
            <a:noFill/>
          </a:ln>
        </p:spPr>
      </p:pic>
      <p:pic>
        <p:nvPicPr>
          <p:cNvPr id="325" name="Google Shape;325;p21" descr="80fb3d54-c359-485a-9912-50f10a257478"/>
          <p:cNvPicPr preferRelativeResize="0"/>
          <p:nvPr/>
        </p:nvPicPr>
        <p:blipFill rotWithShape="1">
          <a:blip r:embed="rId5"/>
          <a:srcRect/>
          <a:stretch>
            <a:fillRect/>
          </a:stretch>
        </p:blipFill>
        <p:spPr>
          <a:xfrm>
            <a:off x="5694650" y="2697307"/>
            <a:ext cx="2269491" cy="2807336"/>
          </a:xfrm>
          <a:prstGeom prst="rect">
            <a:avLst/>
          </a:prstGeom>
          <a:noFill/>
          <a:ln>
            <a:noFill/>
          </a:ln>
        </p:spPr>
      </p:pic>
      <p:pic>
        <p:nvPicPr>
          <p:cNvPr id="326" name="Google Shape;326;p21" descr="88593800-4f4d-4c0c-8335-0237ff9718b5"/>
          <p:cNvPicPr preferRelativeResize="0"/>
          <p:nvPr/>
        </p:nvPicPr>
        <p:blipFill rotWithShape="1">
          <a:blip r:embed="rId6"/>
          <a:srcRect/>
          <a:stretch>
            <a:fillRect/>
          </a:stretch>
        </p:blipFill>
        <p:spPr>
          <a:xfrm>
            <a:off x="3254129" y="2998089"/>
            <a:ext cx="2104389" cy="2806700"/>
          </a:xfrm>
          <a:prstGeom prst="rect">
            <a:avLst/>
          </a:prstGeom>
          <a:noFill/>
          <a:ln>
            <a:noFill/>
          </a:ln>
        </p:spPr>
      </p:pic>
      <p:pic>
        <p:nvPicPr>
          <p:cNvPr id="327" name="Google Shape;327;p21"/>
          <p:cNvPicPr preferRelativeResize="0"/>
          <p:nvPr/>
        </p:nvPicPr>
        <p:blipFill rotWithShape="1">
          <a:blip r:embed="rId7"/>
          <a:srcRect/>
          <a:stretch>
            <a:fillRect/>
          </a:stretch>
        </p:blipFill>
        <p:spPr>
          <a:xfrm>
            <a:off x="8332440" y="1761497"/>
            <a:ext cx="2705100" cy="2021840"/>
          </a:xfrm>
          <a:prstGeom prst="rect">
            <a:avLst/>
          </a:prstGeom>
          <a:noFill/>
          <a:ln>
            <a:noFill/>
          </a:ln>
        </p:spPr>
      </p:pic>
      <p:pic>
        <p:nvPicPr>
          <p:cNvPr id="2" name="Imagem 1">
            <a:extLst>
              <a:ext uri="{FF2B5EF4-FFF2-40B4-BE49-F238E27FC236}">
                <a16:creationId xmlns:a16="http://schemas.microsoft.com/office/drawing/2014/main" id="{112E3A11-3A15-AF80-8B40-951D8A91F08D}"/>
              </a:ext>
            </a:extLst>
          </p:cNvPr>
          <p:cNvPicPr>
            <a:picLocks noChangeAspect="1"/>
          </p:cNvPicPr>
          <p:nvPr/>
        </p:nvPicPr>
        <p:blipFill>
          <a:blip r:embed="rId8"/>
          <a:stretch>
            <a:fillRect/>
          </a:stretch>
        </p:blipFill>
        <p:spPr>
          <a:xfrm>
            <a:off x="10950721" y="-11088"/>
            <a:ext cx="1237957" cy="134845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2"/>
          <p:cNvSpPr txBox="1">
            <a:spLocks noGrp="1"/>
          </p:cNvSpPr>
          <p:nvPr>
            <p:ph type="title"/>
          </p:nvPr>
        </p:nvSpPr>
        <p:spPr>
          <a:xfrm>
            <a:off x="609600" y="332740"/>
            <a:ext cx="10088245" cy="122428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1400" dirty="0">
                <a:solidFill>
                  <a:schemeClr val="tx1"/>
                </a:solidFill>
              </a:rPr>
              <a:t>35 minutes from Shopping  </a:t>
            </a:r>
            <a:r>
              <a:rPr lang="en-US" sz="1400" dirty="0" err="1">
                <a:solidFill>
                  <a:schemeClr val="tx1"/>
                </a:solidFill>
              </a:rPr>
              <a:t>Grão</a:t>
            </a:r>
            <a:r>
              <a:rPr lang="en-US" sz="1400" dirty="0">
                <a:solidFill>
                  <a:schemeClr val="tx1"/>
                </a:solidFill>
              </a:rPr>
              <a:t> Pará.</a:t>
            </a:r>
            <a:br>
              <a:rPr lang="en-US" sz="1400" dirty="0">
                <a:solidFill>
                  <a:schemeClr val="tx1"/>
                </a:solidFill>
              </a:rPr>
            </a:br>
            <a:r>
              <a:rPr lang="en-US" sz="1400" dirty="0">
                <a:solidFill>
                  <a:schemeClr val="tx1"/>
                </a:solidFill>
              </a:rPr>
              <a:t>40 minutes from the Airport.</a:t>
            </a:r>
            <a:br>
              <a:rPr lang="en-US" sz="1400" dirty="0">
                <a:solidFill>
                  <a:schemeClr val="tx1"/>
                </a:solidFill>
              </a:rPr>
            </a:br>
            <a:r>
              <a:rPr lang="en-US" sz="1400" dirty="0">
                <a:solidFill>
                  <a:schemeClr val="tx1"/>
                </a:solidFill>
              </a:rPr>
              <a:t>30 minutes from Parque da </a:t>
            </a:r>
            <a:r>
              <a:rPr lang="en-US" sz="1400" dirty="0" err="1">
                <a:solidFill>
                  <a:schemeClr val="tx1"/>
                </a:solidFill>
              </a:rPr>
              <a:t>Cidade</a:t>
            </a:r>
            <a:r>
              <a:rPr lang="en-US" sz="1400" dirty="0">
                <a:solidFill>
                  <a:schemeClr val="tx1"/>
                </a:solidFill>
              </a:rPr>
              <a:t> (where the main events of Cop30 will </a:t>
            </a:r>
            <a:r>
              <a:rPr lang="en-US" sz="1400" dirty="0" err="1">
                <a:solidFill>
                  <a:schemeClr val="tx1"/>
                </a:solidFill>
              </a:rPr>
              <a:t>gonna</a:t>
            </a:r>
            <a:r>
              <a:rPr lang="en-US" sz="1400" dirty="0">
                <a:solidFill>
                  <a:schemeClr val="tx1"/>
                </a:solidFill>
              </a:rPr>
              <a:t> happen).</a:t>
            </a:r>
            <a:br>
              <a:rPr lang="en-US" sz="1400" dirty="0">
                <a:solidFill>
                  <a:schemeClr val="tx1"/>
                </a:solidFill>
              </a:rPr>
            </a:br>
            <a:r>
              <a:rPr lang="en-US" sz="1400" dirty="0">
                <a:solidFill>
                  <a:schemeClr val="tx1"/>
                </a:solidFill>
              </a:rPr>
              <a:t>30 minutes from the city center.</a:t>
            </a:r>
            <a:br>
              <a:rPr lang="en-US" sz="1400" dirty="0"/>
            </a:br>
            <a:endParaRPr sz="1400" dirty="0"/>
          </a:p>
        </p:txBody>
      </p:sp>
      <p:sp>
        <p:nvSpPr>
          <p:cNvPr id="333" name="Google Shape;333;p22"/>
          <p:cNvSpPr txBox="1">
            <a:spLocks noGrp="1"/>
          </p:cNvSpPr>
          <p:nvPr>
            <p:ph idx="1"/>
          </p:nvPr>
        </p:nvSpPr>
        <p:spPr>
          <a:xfrm>
            <a:off x="609600" y="1271905"/>
            <a:ext cx="10972800" cy="485584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panose="020B0604020202020204"/>
              <a:buNone/>
            </a:pPr>
            <a:r>
              <a:rPr lang="en-US" sz="1400" dirty="0"/>
              <a:t>                                                                                        </a:t>
            </a:r>
            <a:endParaRPr sz="1400" dirty="0"/>
          </a:p>
          <a:p>
            <a:pPr marL="0" lvl="0" indent="0" algn="l" rtl="0">
              <a:spcBef>
                <a:spcPts val="280"/>
              </a:spcBef>
              <a:spcAft>
                <a:spcPts val="0"/>
              </a:spcAft>
              <a:buClr>
                <a:schemeClr val="dk1"/>
              </a:buClr>
              <a:buSzPts val="1400"/>
              <a:buFont typeface="Arial" panose="020B0604020202020204"/>
              <a:buNone/>
            </a:pPr>
            <a:r>
              <a:rPr lang="en-US" sz="1400" dirty="0"/>
              <a:t>                                                                                                                                   Shopping </a:t>
            </a:r>
            <a:r>
              <a:rPr lang="en-US" sz="1400" dirty="0" err="1"/>
              <a:t>Grão</a:t>
            </a:r>
            <a:r>
              <a:rPr lang="en-US" sz="1400" dirty="0"/>
              <a:t> Pará</a:t>
            </a:r>
            <a:endParaRPr sz="1400" dirty="0"/>
          </a:p>
          <a:p>
            <a:pPr marL="0" lvl="0" indent="0" algn="l" rtl="0">
              <a:spcBef>
                <a:spcPts val="280"/>
              </a:spcBef>
              <a:spcAft>
                <a:spcPts val="0"/>
              </a:spcAft>
              <a:buClr>
                <a:schemeClr val="dk1"/>
              </a:buClr>
              <a:buSzPts val="1400"/>
              <a:buFont typeface="Arial" panose="020B0604020202020204"/>
              <a:buNone/>
            </a:pPr>
            <a:endParaRPr sz="1400" dirty="0"/>
          </a:p>
          <a:p>
            <a:pPr marL="0" lvl="0" indent="0" algn="l" rtl="0">
              <a:spcBef>
                <a:spcPts val="280"/>
              </a:spcBef>
              <a:spcAft>
                <a:spcPts val="0"/>
              </a:spcAft>
              <a:buClr>
                <a:schemeClr val="dk1"/>
              </a:buClr>
              <a:buSzPts val="1400"/>
              <a:buFont typeface="Arial" panose="020B0604020202020204"/>
              <a:buNone/>
            </a:pPr>
            <a:endParaRPr sz="1400" dirty="0"/>
          </a:p>
          <a:p>
            <a:pPr marL="0" lvl="0" indent="0" algn="l" rtl="0">
              <a:spcBef>
                <a:spcPts val="280"/>
              </a:spcBef>
              <a:spcAft>
                <a:spcPts val="0"/>
              </a:spcAft>
              <a:buClr>
                <a:schemeClr val="dk1"/>
              </a:buClr>
              <a:buSzPts val="1400"/>
              <a:buFont typeface="Arial" panose="020B0604020202020204"/>
              <a:buNone/>
            </a:pPr>
            <a:r>
              <a:rPr lang="en-US" sz="1400" dirty="0"/>
              <a:t>                           Airport</a:t>
            </a:r>
            <a:endParaRPr sz="1400" dirty="0"/>
          </a:p>
        </p:txBody>
      </p:sp>
      <p:pic>
        <p:nvPicPr>
          <p:cNvPr id="334" name="Google Shape;334;p22" descr="Grao Para"/>
          <p:cNvPicPr preferRelativeResize="0"/>
          <p:nvPr/>
        </p:nvPicPr>
        <p:blipFill rotWithShape="1">
          <a:blip r:embed="rId3"/>
          <a:srcRect/>
          <a:stretch>
            <a:fillRect/>
          </a:stretch>
        </p:blipFill>
        <p:spPr>
          <a:xfrm>
            <a:off x="6827862" y="1804987"/>
            <a:ext cx="3096260" cy="3248025"/>
          </a:xfrm>
          <a:prstGeom prst="rect">
            <a:avLst/>
          </a:prstGeom>
          <a:noFill/>
          <a:ln>
            <a:noFill/>
          </a:ln>
        </p:spPr>
      </p:pic>
      <p:pic>
        <p:nvPicPr>
          <p:cNvPr id="335" name="Google Shape;335;p22" descr="aEROPORTO"/>
          <p:cNvPicPr preferRelativeResize="0"/>
          <p:nvPr/>
        </p:nvPicPr>
        <p:blipFill rotWithShape="1">
          <a:blip r:embed="rId4"/>
          <a:srcRect/>
          <a:stretch>
            <a:fillRect/>
          </a:stretch>
        </p:blipFill>
        <p:spPr>
          <a:xfrm>
            <a:off x="710565" y="2593340"/>
            <a:ext cx="3719195" cy="2115185"/>
          </a:xfrm>
          <a:prstGeom prst="rect">
            <a:avLst/>
          </a:prstGeom>
          <a:noFill/>
          <a:ln>
            <a:noFill/>
          </a:ln>
        </p:spPr>
      </p:pic>
      <p:pic>
        <p:nvPicPr>
          <p:cNvPr id="2" name="Imagem 1">
            <a:extLst>
              <a:ext uri="{FF2B5EF4-FFF2-40B4-BE49-F238E27FC236}">
                <a16:creationId xmlns:a16="http://schemas.microsoft.com/office/drawing/2014/main" id="{C9742D7F-490C-5B34-4B16-979B4AFCA529}"/>
              </a:ext>
            </a:extLst>
          </p:cNvPr>
          <p:cNvPicPr>
            <a:picLocks noChangeAspect="1"/>
          </p:cNvPicPr>
          <p:nvPr/>
        </p:nvPicPr>
        <p:blipFill>
          <a:blip r:embed="rId5"/>
          <a:stretch>
            <a:fillRect/>
          </a:stretch>
        </p:blipFill>
        <p:spPr>
          <a:xfrm>
            <a:off x="10950721" y="-11088"/>
            <a:ext cx="1237957" cy="134845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23"/>
          <p:cNvSpPr txBox="1">
            <a:spLocks noGrp="1"/>
          </p:cNvSpPr>
          <p:nvPr>
            <p:ph type="title"/>
          </p:nvPr>
        </p:nvSpPr>
        <p:spPr>
          <a:xfrm>
            <a:off x="441325" y="130175"/>
            <a:ext cx="10259790" cy="175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altLang="en-US" sz="1600" b="1" dirty="0">
                <a:solidFill>
                  <a:schemeClr val="tx1"/>
                </a:solidFill>
                <a:sym typeface="+mn-ea"/>
              </a:rPr>
              <a:t>HOUSE  </a:t>
            </a:r>
            <a:r>
              <a:rPr lang="en-US" sz="1600" b="1" dirty="0" err="1">
                <a:solidFill>
                  <a:schemeClr val="tx1"/>
                </a:solidFill>
                <a:sym typeface="+mn-ea"/>
              </a:rPr>
              <a:t>Location:</a:t>
            </a:r>
            <a:r>
              <a:rPr lang="en-US" sz="1600" b="1" dirty="0" err="1">
                <a:solidFill>
                  <a:schemeClr val="tx1"/>
                </a:solidFill>
              </a:rPr>
              <a:t>Parque</a:t>
            </a:r>
            <a:r>
              <a:rPr lang="en-US" sz="1600" b="1" dirty="0">
                <a:solidFill>
                  <a:schemeClr val="tx1"/>
                </a:solidFill>
              </a:rPr>
              <a:t> Verde, Belém-Pará</a:t>
            </a:r>
            <a:br>
              <a:rPr lang="en-US" sz="1600" b="1" dirty="0">
                <a:solidFill>
                  <a:schemeClr val="tx1"/>
                </a:solidFill>
              </a:rPr>
            </a:br>
            <a:r>
              <a:rPr lang="en-US" sz="1600" b="1" dirty="0">
                <a:solidFill>
                  <a:schemeClr val="tx1"/>
                </a:solidFill>
              </a:rPr>
              <a:t>Garage, patio, living room, kitchen, 1 suite, 3 bedrooms, 2 bathrooms, laundry room and backyard. </a:t>
            </a:r>
            <a:br>
              <a:rPr lang="en-US" sz="1600" b="1" dirty="0">
                <a:solidFill>
                  <a:schemeClr val="tx1"/>
                </a:solidFill>
              </a:rPr>
            </a:br>
            <a:r>
              <a:rPr lang="en-US" sz="1600" b="1" dirty="0">
                <a:solidFill>
                  <a:schemeClr val="tx1"/>
                </a:solidFill>
              </a:rPr>
              <a:t>Flat: living room, kitchen, bedroom and bathroom.</a:t>
            </a:r>
            <a:br>
              <a:rPr lang="en-US" sz="1600" b="1" dirty="0">
                <a:solidFill>
                  <a:schemeClr val="tx1"/>
                </a:solidFill>
              </a:rPr>
            </a:br>
            <a:r>
              <a:rPr lang="en-US" sz="1600" b="1" dirty="0">
                <a:solidFill>
                  <a:schemeClr val="tx1"/>
                </a:solidFill>
              </a:rPr>
              <a:t>Capacity: 6 </a:t>
            </a:r>
            <a:br>
              <a:rPr lang="en-US" sz="1600" b="1" dirty="0">
                <a:solidFill>
                  <a:schemeClr val="tx1"/>
                </a:solidFill>
              </a:rPr>
            </a:br>
            <a:r>
              <a:rPr lang="en-US" sz="1600" b="1" dirty="0">
                <a:solidFill>
                  <a:schemeClr val="tx1"/>
                </a:solidFill>
              </a:rPr>
              <a:t>Price for 14 days: $ 10.000</a:t>
            </a:r>
            <a:br>
              <a:rPr lang="en-US" sz="1400" dirty="0"/>
            </a:br>
            <a:endParaRPr sz="1400" dirty="0"/>
          </a:p>
        </p:txBody>
      </p:sp>
      <p:pic>
        <p:nvPicPr>
          <p:cNvPr id="341" name="Google Shape;341;p23"/>
          <p:cNvPicPr preferRelativeResize="0">
            <a:picLocks noGrp="1"/>
          </p:cNvPicPr>
          <p:nvPr>
            <p:ph idx="1"/>
          </p:nvPr>
        </p:nvPicPr>
        <p:blipFill rotWithShape="1">
          <a:blip r:embed="rId3"/>
          <a:srcRect/>
          <a:stretch>
            <a:fillRect/>
          </a:stretch>
        </p:blipFill>
        <p:spPr>
          <a:xfrm>
            <a:off x="6095995" y="1281122"/>
            <a:ext cx="2063700" cy="2635800"/>
          </a:xfrm>
          <a:prstGeom prst="rect">
            <a:avLst/>
          </a:prstGeom>
          <a:noFill/>
          <a:ln>
            <a:noFill/>
          </a:ln>
        </p:spPr>
      </p:pic>
      <p:pic>
        <p:nvPicPr>
          <p:cNvPr id="342" name="Google Shape;342;p23"/>
          <p:cNvPicPr preferRelativeResize="0"/>
          <p:nvPr/>
        </p:nvPicPr>
        <p:blipFill rotWithShape="1">
          <a:blip r:embed="rId4"/>
          <a:srcRect/>
          <a:stretch>
            <a:fillRect/>
          </a:stretch>
        </p:blipFill>
        <p:spPr>
          <a:xfrm>
            <a:off x="8766270" y="1280800"/>
            <a:ext cx="1934845" cy="2636520"/>
          </a:xfrm>
          <a:prstGeom prst="rect">
            <a:avLst/>
          </a:prstGeom>
          <a:noFill/>
          <a:ln>
            <a:noFill/>
          </a:ln>
        </p:spPr>
      </p:pic>
      <p:pic>
        <p:nvPicPr>
          <p:cNvPr id="343" name="Google Shape;343;p23"/>
          <p:cNvPicPr preferRelativeResize="0"/>
          <p:nvPr/>
        </p:nvPicPr>
        <p:blipFill rotWithShape="1">
          <a:blip r:embed="rId5"/>
          <a:srcRect/>
          <a:stretch>
            <a:fillRect/>
          </a:stretch>
        </p:blipFill>
        <p:spPr>
          <a:xfrm>
            <a:off x="9971070" y="4042100"/>
            <a:ext cx="2042160" cy="2705735"/>
          </a:xfrm>
          <a:prstGeom prst="rect">
            <a:avLst/>
          </a:prstGeom>
          <a:noFill/>
          <a:ln>
            <a:noFill/>
          </a:ln>
        </p:spPr>
      </p:pic>
      <p:pic>
        <p:nvPicPr>
          <p:cNvPr id="344" name="Google Shape;344;p23"/>
          <p:cNvPicPr preferRelativeResize="0"/>
          <p:nvPr/>
        </p:nvPicPr>
        <p:blipFill rotWithShape="1">
          <a:blip r:embed="rId6"/>
          <a:srcRect/>
          <a:stretch>
            <a:fillRect/>
          </a:stretch>
        </p:blipFill>
        <p:spPr>
          <a:xfrm>
            <a:off x="7650510" y="4041785"/>
            <a:ext cx="2163445" cy="2706370"/>
          </a:xfrm>
          <a:prstGeom prst="rect">
            <a:avLst/>
          </a:prstGeom>
          <a:noFill/>
          <a:ln>
            <a:noFill/>
          </a:ln>
        </p:spPr>
      </p:pic>
      <p:pic>
        <p:nvPicPr>
          <p:cNvPr id="345" name="Google Shape;345;p23"/>
          <p:cNvPicPr preferRelativeResize="0"/>
          <p:nvPr/>
        </p:nvPicPr>
        <p:blipFill rotWithShape="1">
          <a:blip r:embed="rId7"/>
          <a:srcRect/>
          <a:stretch>
            <a:fillRect/>
          </a:stretch>
        </p:blipFill>
        <p:spPr>
          <a:xfrm>
            <a:off x="2589530" y="4041775"/>
            <a:ext cx="2433955" cy="2576195"/>
          </a:xfrm>
          <a:prstGeom prst="rect">
            <a:avLst/>
          </a:prstGeom>
          <a:noFill/>
          <a:ln>
            <a:noFill/>
          </a:ln>
        </p:spPr>
      </p:pic>
      <p:pic>
        <p:nvPicPr>
          <p:cNvPr id="346" name="Google Shape;346;p23"/>
          <p:cNvPicPr preferRelativeResize="0"/>
          <p:nvPr/>
        </p:nvPicPr>
        <p:blipFill rotWithShape="1">
          <a:blip r:embed="rId8"/>
          <a:srcRect/>
          <a:stretch>
            <a:fillRect/>
          </a:stretch>
        </p:blipFill>
        <p:spPr>
          <a:xfrm>
            <a:off x="267970" y="3917315"/>
            <a:ext cx="2063750" cy="2761615"/>
          </a:xfrm>
          <a:prstGeom prst="rect">
            <a:avLst/>
          </a:prstGeom>
          <a:noFill/>
          <a:ln>
            <a:noFill/>
          </a:ln>
        </p:spPr>
      </p:pic>
      <p:pic>
        <p:nvPicPr>
          <p:cNvPr id="347" name="Google Shape;347;p23"/>
          <p:cNvPicPr preferRelativeResize="0"/>
          <p:nvPr/>
        </p:nvPicPr>
        <p:blipFill rotWithShape="1">
          <a:blip r:embed="rId9"/>
          <a:srcRect/>
          <a:stretch>
            <a:fillRect/>
          </a:stretch>
        </p:blipFill>
        <p:spPr>
          <a:xfrm>
            <a:off x="5368290" y="4041775"/>
            <a:ext cx="1937385" cy="2558415"/>
          </a:xfrm>
          <a:prstGeom prst="rect">
            <a:avLst/>
          </a:prstGeom>
          <a:noFill/>
          <a:ln>
            <a:noFill/>
          </a:ln>
        </p:spPr>
      </p:pic>
      <p:pic>
        <p:nvPicPr>
          <p:cNvPr id="2" name="Imagem 1">
            <a:extLst>
              <a:ext uri="{FF2B5EF4-FFF2-40B4-BE49-F238E27FC236}">
                <a16:creationId xmlns:a16="http://schemas.microsoft.com/office/drawing/2014/main" id="{6B774A4A-8C2A-6DE5-AACF-77705F34A16E}"/>
              </a:ext>
            </a:extLst>
          </p:cNvPr>
          <p:cNvPicPr>
            <a:picLocks noChangeAspect="1"/>
          </p:cNvPicPr>
          <p:nvPr/>
        </p:nvPicPr>
        <p:blipFill>
          <a:blip r:embed="rId10"/>
          <a:stretch>
            <a:fillRect/>
          </a:stretch>
        </p:blipFill>
        <p:spPr>
          <a:xfrm>
            <a:off x="10950721" y="-11088"/>
            <a:ext cx="1237957" cy="134845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4"/>
          <p:cNvSpPr txBox="1">
            <a:spLocks noGrp="1"/>
          </p:cNvSpPr>
          <p:nvPr>
            <p:ph type="title"/>
          </p:nvPr>
        </p:nvSpPr>
        <p:spPr>
          <a:xfrm>
            <a:off x="677334" y="324195"/>
            <a:ext cx="10972800" cy="98488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1400" dirty="0">
                <a:solidFill>
                  <a:schemeClr val="tx1"/>
                </a:solidFill>
              </a:rPr>
              <a:t>The house is under renovation, 200m², 2 sofas, 2 TVs, 2 dining tables, double bed, wardrobe,</a:t>
            </a:r>
            <a:br>
              <a:rPr lang="en-US" sz="1400" dirty="0">
                <a:solidFill>
                  <a:schemeClr val="tx1"/>
                </a:solidFill>
              </a:rPr>
            </a:br>
            <a:r>
              <a:rPr lang="en-US" sz="1400" dirty="0">
                <a:solidFill>
                  <a:schemeClr val="tx1"/>
                </a:solidFill>
              </a:rPr>
              <a:t> curtains,</a:t>
            </a:r>
            <a:r>
              <a:rPr lang="pt-BR" altLang="en-US" sz="1400" dirty="0">
                <a:solidFill>
                  <a:schemeClr val="tx1"/>
                </a:solidFill>
              </a:rPr>
              <a:t> </a:t>
            </a:r>
            <a:r>
              <a:rPr lang="en-US" sz="1400" dirty="0">
                <a:solidFill>
                  <a:schemeClr val="tx1"/>
                </a:solidFill>
              </a:rPr>
              <a:t>sheets, towels, refrigerator, stove, utensils, pans, sandwich maker and microwave.</a:t>
            </a:r>
            <a:br>
              <a:rPr lang="en-US" sz="1400" dirty="0">
                <a:solidFill>
                  <a:schemeClr val="tx1"/>
                </a:solidFill>
              </a:rPr>
            </a:br>
            <a:r>
              <a:rPr lang="en-US" sz="1400" dirty="0">
                <a:solidFill>
                  <a:schemeClr val="tx1"/>
                </a:solidFill>
              </a:rPr>
              <a:t>Improvements: air conditioning, electric shower, </a:t>
            </a:r>
            <a:r>
              <a:rPr lang="en-US" sz="1400" dirty="0" err="1">
                <a:solidFill>
                  <a:schemeClr val="tx1"/>
                </a:solidFill>
              </a:rPr>
              <a:t>airfryer</a:t>
            </a:r>
            <a:r>
              <a:rPr lang="en-US" sz="1400" dirty="0">
                <a:solidFill>
                  <a:schemeClr val="tx1"/>
                </a:solidFill>
              </a:rPr>
              <a:t>, water filter.</a:t>
            </a:r>
            <a:endParaRPr sz="1400" dirty="0">
              <a:solidFill>
                <a:schemeClr val="tx1"/>
              </a:solidFill>
            </a:endParaRPr>
          </a:p>
        </p:txBody>
      </p:sp>
      <p:sp>
        <p:nvSpPr>
          <p:cNvPr id="353" name="Google Shape;353;p24"/>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panose="020B0604020202020204"/>
              <a:buNone/>
            </a:pPr>
            <a:r>
              <a:rPr lang="en-US" sz="1400" dirty="0"/>
              <a:t>10 minutes from Parque Shopping.</a:t>
            </a:r>
            <a:br>
              <a:rPr lang="en-US" sz="1400" dirty="0"/>
            </a:br>
            <a:r>
              <a:rPr lang="en-US" sz="1400" dirty="0"/>
              <a:t>25 minutes from the Airport.</a:t>
            </a:r>
            <a:br>
              <a:rPr lang="en-US" sz="1400" dirty="0"/>
            </a:br>
            <a:r>
              <a:rPr lang="en-US" sz="1400" dirty="0"/>
              <a:t>22 minutes from Parque da </a:t>
            </a:r>
            <a:r>
              <a:rPr lang="en-US" sz="1400" dirty="0" err="1"/>
              <a:t>Cidade</a:t>
            </a:r>
            <a:r>
              <a:rPr lang="en-US" sz="1400" dirty="0"/>
              <a:t> (where the main events of Cop30 will take place).</a:t>
            </a:r>
            <a:endParaRPr sz="1400" dirty="0"/>
          </a:p>
          <a:p>
            <a:pPr marL="0" lvl="0" indent="0" algn="l" rtl="0">
              <a:spcBef>
                <a:spcPts val="280"/>
              </a:spcBef>
              <a:spcAft>
                <a:spcPts val="0"/>
              </a:spcAft>
              <a:buClr>
                <a:schemeClr val="dk1"/>
              </a:buClr>
              <a:buSzPts val="1400"/>
              <a:buFont typeface="Arial" panose="020B0604020202020204"/>
              <a:buNone/>
            </a:pPr>
            <a:r>
              <a:rPr lang="en-US" sz="1400" dirty="0"/>
              <a:t>5 minutes from the Supermarket and Magazine.</a:t>
            </a:r>
            <a:endParaRPr sz="1400" dirty="0"/>
          </a:p>
          <a:p>
            <a:pPr marL="0" lvl="0" indent="0" algn="l" rtl="0">
              <a:spcBef>
                <a:spcPts val="280"/>
              </a:spcBef>
              <a:spcAft>
                <a:spcPts val="0"/>
              </a:spcAft>
              <a:buClr>
                <a:schemeClr val="dk1"/>
              </a:buClr>
              <a:buSzPts val="1400"/>
              <a:buFont typeface="Arial" panose="020B0604020202020204"/>
              <a:buNone/>
            </a:pPr>
            <a:r>
              <a:rPr lang="en-US" sz="1400" dirty="0"/>
              <a:t>                                                                                                                                Parque Shopping</a:t>
            </a:r>
            <a:endParaRPr sz="1400" dirty="0"/>
          </a:p>
          <a:p>
            <a:pPr marL="0" lvl="0" indent="0" algn="l" rtl="0">
              <a:spcBef>
                <a:spcPts val="280"/>
              </a:spcBef>
              <a:spcAft>
                <a:spcPts val="0"/>
              </a:spcAft>
              <a:buClr>
                <a:schemeClr val="dk1"/>
              </a:buClr>
              <a:buSzPts val="1400"/>
              <a:buFont typeface="Arial" panose="020B0604020202020204"/>
              <a:buNone/>
            </a:pPr>
            <a:r>
              <a:rPr lang="en-US" sz="1400" dirty="0"/>
              <a:t>                             </a:t>
            </a:r>
            <a:r>
              <a:rPr lang="en-US" altLang="pt-BR" sz="1400" dirty="0"/>
              <a:t>Supermarket and Magazine</a:t>
            </a:r>
            <a:r>
              <a:rPr lang="en-US" sz="1400" dirty="0"/>
              <a:t>                                                         </a:t>
            </a:r>
            <a:endParaRPr sz="1400" dirty="0"/>
          </a:p>
        </p:txBody>
      </p:sp>
      <p:pic>
        <p:nvPicPr>
          <p:cNvPr id="354" name="Google Shape;354;p24" descr="Captura de tela 2025-03-21 015517"/>
          <p:cNvPicPr preferRelativeResize="0"/>
          <p:nvPr/>
        </p:nvPicPr>
        <p:blipFill rotWithShape="1">
          <a:blip r:embed="rId3"/>
          <a:srcRect/>
          <a:stretch>
            <a:fillRect/>
          </a:stretch>
        </p:blipFill>
        <p:spPr>
          <a:xfrm>
            <a:off x="902241" y="3794760"/>
            <a:ext cx="4453255" cy="2216150"/>
          </a:xfrm>
          <a:prstGeom prst="rect">
            <a:avLst/>
          </a:prstGeom>
          <a:noFill/>
          <a:ln>
            <a:noFill/>
          </a:ln>
        </p:spPr>
      </p:pic>
      <p:pic>
        <p:nvPicPr>
          <p:cNvPr id="355" name="Google Shape;355;p24" descr="Captura de tela 2025-03-21 015617"/>
          <p:cNvPicPr preferRelativeResize="0"/>
          <p:nvPr/>
        </p:nvPicPr>
        <p:blipFill rotWithShape="1">
          <a:blip r:embed="rId4"/>
          <a:srcRect/>
          <a:stretch>
            <a:fillRect/>
          </a:stretch>
        </p:blipFill>
        <p:spPr>
          <a:xfrm>
            <a:off x="6096000" y="3429000"/>
            <a:ext cx="4278630" cy="258191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5"/>
          <p:cNvSpPr txBox="1">
            <a:spLocks noGrp="1"/>
          </p:cNvSpPr>
          <p:nvPr>
            <p:ph type="title"/>
          </p:nvPr>
        </p:nvSpPr>
        <p:spPr>
          <a:xfrm>
            <a:off x="609600" y="-635"/>
            <a:ext cx="9870440" cy="123444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altLang="en-US" sz="1600" b="1" dirty="0">
                <a:solidFill>
                  <a:schemeClr val="tx1"/>
                </a:solidFill>
              </a:rPr>
              <a:t>APARTMENT </a:t>
            </a:r>
            <a:r>
              <a:rPr lang="en-US" sz="1600" b="1" dirty="0">
                <a:solidFill>
                  <a:schemeClr val="tx1"/>
                </a:solidFill>
              </a:rPr>
              <a:t> </a:t>
            </a:r>
            <a:r>
              <a:rPr lang="en-US" sz="1600" b="1" dirty="0">
                <a:solidFill>
                  <a:schemeClr val="tx1"/>
                </a:solidFill>
                <a:sym typeface="+mn-ea"/>
              </a:rPr>
              <a:t>Location:</a:t>
            </a:r>
            <a:r>
              <a:rPr lang="pt-BR" altLang="en-US" sz="1600" b="1" dirty="0">
                <a:solidFill>
                  <a:schemeClr val="tx1"/>
                </a:solidFill>
                <a:sym typeface="+mn-ea"/>
              </a:rPr>
              <a:t> São Braz, Belém - Pará </a:t>
            </a:r>
            <a:br>
              <a:rPr lang="pt-BR" altLang="en-US" sz="1600" b="1" dirty="0">
                <a:solidFill>
                  <a:schemeClr val="tx1"/>
                </a:solidFill>
                <a:sym typeface="+mn-ea"/>
              </a:rPr>
            </a:br>
            <a:r>
              <a:rPr lang="en-US" sz="1600" b="1" dirty="0">
                <a:solidFill>
                  <a:schemeClr val="tx1"/>
                </a:solidFill>
              </a:rPr>
              <a:t>1 suite and 2 bedrooms and bathrooms, L-shaped living room with sofa bed</a:t>
            </a:r>
            <a:r>
              <a:rPr lang="pt-BR" altLang="en-US" sz="1600" b="1" dirty="0">
                <a:solidFill>
                  <a:schemeClr val="tx1"/>
                </a:solidFill>
              </a:rPr>
              <a:t> </a:t>
            </a:r>
            <a:r>
              <a:rPr lang="pt-BR" altLang="en-US" sz="1600" b="1" dirty="0" err="1">
                <a:solidFill>
                  <a:schemeClr val="tx1"/>
                </a:solidFill>
              </a:rPr>
              <a:t>and</a:t>
            </a:r>
            <a:r>
              <a:rPr lang="en-US" sz="1600" b="1" dirty="0">
                <a:solidFill>
                  <a:schemeClr val="tx1"/>
                </a:solidFill>
              </a:rPr>
              <a:t> kitchen </a:t>
            </a:r>
            <a:r>
              <a:rPr lang="pt-BR" altLang="en-US" sz="1600" b="1" dirty="0">
                <a:solidFill>
                  <a:schemeClr val="tx1"/>
                </a:solidFill>
              </a:rPr>
              <a:t>.</a:t>
            </a:r>
            <a:br>
              <a:rPr lang="en-US" sz="1600" b="1" dirty="0">
                <a:solidFill>
                  <a:schemeClr val="tx1"/>
                </a:solidFill>
              </a:rPr>
            </a:br>
            <a:r>
              <a:rPr lang="en-US" sz="1600" b="1" dirty="0">
                <a:solidFill>
                  <a:schemeClr val="tx1"/>
                </a:solidFill>
              </a:rPr>
              <a:t> Capacity: 4 guests</a:t>
            </a:r>
            <a:br>
              <a:rPr lang="en-US" sz="1600" b="1" dirty="0">
                <a:solidFill>
                  <a:schemeClr val="tx1"/>
                </a:solidFill>
              </a:rPr>
            </a:br>
            <a:r>
              <a:rPr lang="en-US" sz="1600" b="1" dirty="0">
                <a:solidFill>
                  <a:schemeClr val="tx1"/>
                </a:solidFill>
              </a:rPr>
              <a:t>Price for 14 days: $ 15.000</a:t>
            </a:r>
            <a:endParaRPr sz="1600" b="1" dirty="0">
              <a:solidFill>
                <a:schemeClr val="tx1"/>
              </a:solidFill>
            </a:endParaRPr>
          </a:p>
        </p:txBody>
      </p:sp>
      <p:pic>
        <p:nvPicPr>
          <p:cNvPr id="362" name="Google Shape;362;p25" descr="WhatsApp Image 2025-03-20 at 23.51.42 (1)"/>
          <p:cNvPicPr preferRelativeResize="0"/>
          <p:nvPr/>
        </p:nvPicPr>
        <p:blipFill rotWithShape="1">
          <a:blip r:embed="rId3"/>
          <a:srcRect/>
          <a:stretch>
            <a:fillRect/>
          </a:stretch>
        </p:blipFill>
        <p:spPr>
          <a:xfrm>
            <a:off x="675640" y="1405890"/>
            <a:ext cx="2419985" cy="2467610"/>
          </a:xfrm>
          <a:prstGeom prst="rect">
            <a:avLst/>
          </a:prstGeom>
          <a:noFill/>
          <a:ln>
            <a:noFill/>
          </a:ln>
        </p:spPr>
      </p:pic>
      <p:pic>
        <p:nvPicPr>
          <p:cNvPr id="363" name="Google Shape;363;p25" descr="WhatsApp Image 2025-03-20 at 23.51.42 (2)"/>
          <p:cNvPicPr preferRelativeResize="0"/>
          <p:nvPr/>
        </p:nvPicPr>
        <p:blipFill rotWithShape="1">
          <a:blip r:embed="rId4"/>
          <a:srcRect/>
          <a:stretch>
            <a:fillRect/>
          </a:stretch>
        </p:blipFill>
        <p:spPr>
          <a:xfrm>
            <a:off x="669290" y="3977640"/>
            <a:ext cx="2425700" cy="2488565"/>
          </a:xfrm>
          <a:prstGeom prst="rect">
            <a:avLst/>
          </a:prstGeom>
          <a:noFill/>
          <a:ln>
            <a:noFill/>
          </a:ln>
        </p:spPr>
      </p:pic>
      <p:pic>
        <p:nvPicPr>
          <p:cNvPr id="364" name="Google Shape;364;p25" descr="WhatsApp Image 2025-03-20 at 23.51.42 (3)"/>
          <p:cNvPicPr preferRelativeResize="0"/>
          <p:nvPr/>
        </p:nvPicPr>
        <p:blipFill rotWithShape="1">
          <a:blip r:embed="rId5"/>
          <a:srcRect/>
          <a:stretch>
            <a:fillRect/>
          </a:stretch>
        </p:blipFill>
        <p:spPr>
          <a:xfrm>
            <a:off x="3308350" y="1386205"/>
            <a:ext cx="2293620" cy="2487295"/>
          </a:xfrm>
          <a:prstGeom prst="rect">
            <a:avLst/>
          </a:prstGeom>
          <a:noFill/>
          <a:ln>
            <a:noFill/>
          </a:ln>
        </p:spPr>
      </p:pic>
      <p:pic>
        <p:nvPicPr>
          <p:cNvPr id="365" name="Google Shape;365;p25" descr="WhatsApp Image 2025-03-20 at 23.51.42 (6)"/>
          <p:cNvPicPr preferRelativeResize="0"/>
          <p:nvPr/>
        </p:nvPicPr>
        <p:blipFill rotWithShape="1">
          <a:blip r:embed="rId6"/>
          <a:srcRect/>
          <a:stretch>
            <a:fillRect/>
          </a:stretch>
        </p:blipFill>
        <p:spPr>
          <a:xfrm>
            <a:off x="5779770" y="3977005"/>
            <a:ext cx="2358390" cy="2489200"/>
          </a:xfrm>
          <a:prstGeom prst="rect">
            <a:avLst/>
          </a:prstGeom>
          <a:noFill/>
          <a:ln>
            <a:noFill/>
          </a:ln>
        </p:spPr>
      </p:pic>
      <p:pic>
        <p:nvPicPr>
          <p:cNvPr id="366" name="Google Shape;366;p25" descr="WhatsApp Image 2025-03-20 at 23.51.42 (10)"/>
          <p:cNvPicPr preferRelativeResize="0"/>
          <p:nvPr/>
        </p:nvPicPr>
        <p:blipFill rotWithShape="1">
          <a:blip r:embed="rId7"/>
          <a:srcRect/>
          <a:stretch>
            <a:fillRect/>
          </a:stretch>
        </p:blipFill>
        <p:spPr>
          <a:xfrm>
            <a:off x="3308350" y="3977005"/>
            <a:ext cx="2293620" cy="2543175"/>
          </a:xfrm>
          <a:prstGeom prst="rect">
            <a:avLst/>
          </a:prstGeom>
          <a:noFill/>
          <a:ln>
            <a:noFill/>
          </a:ln>
        </p:spPr>
      </p:pic>
      <p:pic>
        <p:nvPicPr>
          <p:cNvPr id="367" name="Google Shape;367;p25" descr="WhatsApp Image 2025-03-20 at 23.51.42 (13)"/>
          <p:cNvPicPr preferRelativeResize="0"/>
          <p:nvPr/>
        </p:nvPicPr>
        <p:blipFill rotWithShape="1">
          <a:blip r:embed="rId8"/>
          <a:srcRect/>
          <a:stretch>
            <a:fillRect/>
          </a:stretch>
        </p:blipFill>
        <p:spPr>
          <a:xfrm>
            <a:off x="8294370" y="3977640"/>
            <a:ext cx="2256790" cy="2488565"/>
          </a:xfrm>
          <a:prstGeom prst="rect">
            <a:avLst/>
          </a:prstGeom>
          <a:noFill/>
          <a:ln>
            <a:noFill/>
          </a:ln>
        </p:spPr>
      </p:pic>
      <p:pic>
        <p:nvPicPr>
          <p:cNvPr id="368" name="Google Shape;368;p25" descr="WhatsApp Image 2025-03-20 at 23.51.42 (14)"/>
          <p:cNvPicPr preferRelativeResize="0"/>
          <p:nvPr/>
        </p:nvPicPr>
        <p:blipFill rotWithShape="1">
          <a:blip r:embed="rId9"/>
          <a:srcRect/>
          <a:stretch>
            <a:fillRect/>
          </a:stretch>
        </p:blipFill>
        <p:spPr>
          <a:xfrm>
            <a:off x="5771515" y="1338580"/>
            <a:ext cx="2443480" cy="2484120"/>
          </a:xfrm>
          <a:prstGeom prst="rect">
            <a:avLst/>
          </a:prstGeom>
          <a:noFill/>
          <a:ln>
            <a:noFill/>
          </a:ln>
        </p:spPr>
      </p:pic>
      <p:pic>
        <p:nvPicPr>
          <p:cNvPr id="369" name="Google Shape;369;p25" descr="WhatsApp Image 2025-03-20 at 23.51.42"/>
          <p:cNvPicPr preferRelativeResize="0"/>
          <p:nvPr/>
        </p:nvPicPr>
        <p:blipFill rotWithShape="1">
          <a:blip r:embed="rId10"/>
          <a:srcRect/>
          <a:stretch>
            <a:fillRect/>
          </a:stretch>
        </p:blipFill>
        <p:spPr>
          <a:xfrm>
            <a:off x="8318500" y="1388745"/>
            <a:ext cx="2161540" cy="2433955"/>
          </a:xfrm>
          <a:prstGeom prst="rect">
            <a:avLst/>
          </a:prstGeom>
          <a:noFill/>
          <a:ln>
            <a:noFill/>
          </a:ln>
        </p:spPr>
      </p:pic>
      <p:pic>
        <p:nvPicPr>
          <p:cNvPr id="2" name="Imagem 1">
            <a:extLst>
              <a:ext uri="{FF2B5EF4-FFF2-40B4-BE49-F238E27FC236}">
                <a16:creationId xmlns:a16="http://schemas.microsoft.com/office/drawing/2014/main" id="{E330EA9C-4EEF-5B3A-2AB7-2ECCD80D8752}"/>
              </a:ext>
            </a:extLst>
          </p:cNvPr>
          <p:cNvPicPr>
            <a:picLocks noChangeAspect="1"/>
          </p:cNvPicPr>
          <p:nvPr/>
        </p:nvPicPr>
        <p:blipFill>
          <a:blip r:embed="rId11"/>
          <a:stretch>
            <a:fillRect/>
          </a:stretch>
        </p:blipFill>
        <p:spPr>
          <a:xfrm>
            <a:off x="10950721" y="-11088"/>
            <a:ext cx="1237957" cy="134845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26"/>
          <p:cNvSpPr txBox="1">
            <a:spLocks noGrp="1"/>
          </p:cNvSpPr>
          <p:nvPr>
            <p:ph type="title"/>
          </p:nvPr>
        </p:nvSpPr>
        <p:spPr>
          <a:xfrm>
            <a:off x="609600" y="-29845"/>
            <a:ext cx="10972800" cy="155194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1400" dirty="0">
                <a:solidFill>
                  <a:schemeClr val="tx1"/>
                </a:solidFill>
              </a:rPr>
              <a:t>15 minutes from Shopping Boulevard.</a:t>
            </a:r>
            <a:br>
              <a:rPr lang="en-US" sz="1400" dirty="0">
                <a:solidFill>
                  <a:schemeClr val="tx1"/>
                </a:solidFill>
              </a:rPr>
            </a:br>
            <a:r>
              <a:rPr lang="en-US" sz="1400" dirty="0">
                <a:solidFill>
                  <a:schemeClr val="tx1"/>
                </a:solidFill>
              </a:rPr>
              <a:t>25 minutes from the Airport.</a:t>
            </a:r>
            <a:br>
              <a:rPr lang="en-US" sz="1400" dirty="0">
                <a:solidFill>
                  <a:schemeClr val="tx1"/>
                </a:solidFill>
              </a:rPr>
            </a:br>
            <a:r>
              <a:rPr lang="en-US" sz="1400" dirty="0">
                <a:solidFill>
                  <a:schemeClr val="tx1"/>
                </a:solidFill>
              </a:rPr>
              <a:t>20 minutes from Parque da </a:t>
            </a:r>
            <a:r>
              <a:rPr lang="en-US" sz="1400" dirty="0" err="1">
                <a:solidFill>
                  <a:schemeClr val="tx1"/>
                </a:solidFill>
              </a:rPr>
              <a:t>Cidade</a:t>
            </a:r>
            <a:r>
              <a:rPr lang="en-US" sz="1400" dirty="0">
                <a:solidFill>
                  <a:schemeClr val="tx1"/>
                </a:solidFill>
              </a:rPr>
              <a:t> (where the main events of Cop30 will take place).</a:t>
            </a:r>
            <a:br>
              <a:rPr lang="en-US" sz="1400" dirty="0">
                <a:solidFill>
                  <a:schemeClr val="tx1"/>
                </a:solidFill>
              </a:rPr>
            </a:br>
            <a:r>
              <a:rPr lang="en-US" sz="1400" dirty="0">
                <a:solidFill>
                  <a:schemeClr val="tx1"/>
                </a:solidFill>
              </a:rPr>
              <a:t>25 </a:t>
            </a:r>
            <a:r>
              <a:rPr lang="en-US" sz="1400" dirty="0" err="1">
                <a:solidFill>
                  <a:schemeClr val="tx1"/>
                </a:solidFill>
              </a:rPr>
              <a:t>minutos</a:t>
            </a:r>
            <a:r>
              <a:rPr lang="en-US" sz="1400" dirty="0">
                <a:solidFill>
                  <a:schemeClr val="tx1"/>
                </a:solidFill>
              </a:rPr>
              <a:t> from the Mercado-</a:t>
            </a:r>
            <a:r>
              <a:rPr lang="en-US" sz="1400" dirty="0" err="1">
                <a:solidFill>
                  <a:schemeClr val="tx1"/>
                </a:solidFill>
              </a:rPr>
              <a:t>ver</a:t>
            </a:r>
            <a:r>
              <a:rPr lang="en-US" sz="1400" dirty="0">
                <a:solidFill>
                  <a:schemeClr val="tx1"/>
                </a:solidFill>
              </a:rPr>
              <a:t>- o peso</a:t>
            </a:r>
            <a:br>
              <a:rPr lang="en-US" sz="1400" dirty="0">
                <a:solidFill>
                  <a:schemeClr val="tx1"/>
                </a:solidFill>
              </a:rPr>
            </a:br>
            <a:r>
              <a:rPr lang="en-US" sz="1400" dirty="0">
                <a:solidFill>
                  <a:schemeClr val="tx1"/>
                </a:solidFill>
              </a:rPr>
              <a:t>air conditioning, TV, full kitchen - minibar, microwave, </a:t>
            </a:r>
            <a:r>
              <a:rPr lang="en-US" sz="1400" dirty="0" err="1">
                <a:solidFill>
                  <a:schemeClr val="tx1"/>
                </a:solidFill>
              </a:rPr>
              <a:t>airfryer</a:t>
            </a:r>
            <a:r>
              <a:rPr lang="en-US" sz="1400" dirty="0">
                <a:solidFill>
                  <a:schemeClr val="tx1"/>
                </a:solidFill>
              </a:rPr>
              <a:t>, blender, stove, dishes and pots.</a:t>
            </a:r>
            <a:endParaRPr sz="1400" dirty="0">
              <a:solidFill>
                <a:schemeClr val="tx1"/>
              </a:solidFill>
            </a:endParaRPr>
          </a:p>
        </p:txBody>
      </p:sp>
      <p:sp>
        <p:nvSpPr>
          <p:cNvPr id="375" name="Google Shape;375;p26"/>
          <p:cNvSpPr txBox="1">
            <a:spLocks noGrp="1"/>
          </p:cNvSpPr>
          <p:nvPr>
            <p:ph idx="1"/>
          </p:nvPr>
        </p:nvSpPr>
        <p:spPr>
          <a:xfrm>
            <a:off x="1029286" y="1651695"/>
            <a:ext cx="10539576" cy="141805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panose="020B0604020202020204"/>
              <a:buNone/>
            </a:pPr>
            <a:r>
              <a:rPr lang="en-US" sz="1400" dirty="0"/>
              <a:t>                                                                                                                                                         </a:t>
            </a:r>
          </a:p>
          <a:p>
            <a:pPr marL="0" lvl="0" indent="0" algn="l" rtl="0">
              <a:spcBef>
                <a:spcPts val="0"/>
              </a:spcBef>
              <a:spcAft>
                <a:spcPts val="0"/>
              </a:spcAft>
              <a:buClr>
                <a:schemeClr val="dk1"/>
              </a:buClr>
              <a:buSzPts val="1400"/>
              <a:buFont typeface="Arial" panose="020B0604020202020204"/>
              <a:buNone/>
            </a:pPr>
            <a:r>
              <a:rPr lang="en-US" sz="1400" dirty="0"/>
              <a:t> </a:t>
            </a:r>
            <a:r>
              <a:rPr lang="pt-BR" altLang="en-US" sz="1400" dirty="0"/>
              <a:t>                                                                                                                                       </a:t>
            </a:r>
            <a:r>
              <a:rPr lang="en-US" sz="1400" dirty="0"/>
              <a:t>Shopping Boulevard.</a:t>
            </a:r>
            <a:br>
              <a:rPr lang="en-US" sz="1400" dirty="0"/>
            </a:br>
            <a:endParaRPr sz="1400" dirty="0"/>
          </a:p>
          <a:p>
            <a:pPr marL="342900" lvl="0" indent="-254000" algn="l" rtl="0">
              <a:spcBef>
                <a:spcPts val="280"/>
              </a:spcBef>
              <a:spcAft>
                <a:spcPts val="0"/>
              </a:spcAft>
              <a:buClr>
                <a:schemeClr val="dk1"/>
              </a:buClr>
              <a:buSzPts val="1400"/>
              <a:buFont typeface="Arial" panose="020B0604020202020204"/>
              <a:buNone/>
            </a:pPr>
            <a:endParaRPr sz="1400" dirty="0"/>
          </a:p>
          <a:p>
            <a:pPr marL="342900" lvl="0" indent="-254000" algn="l" rtl="0">
              <a:spcBef>
                <a:spcPts val="280"/>
              </a:spcBef>
              <a:spcAft>
                <a:spcPts val="0"/>
              </a:spcAft>
              <a:buClr>
                <a:schemeClr val="dk1"/>
              </a:buClr>
              <a:buSzPts val="1400"/>
              <a:buFont typeface="Arial" panose="020B0604020202020204"/>
              <a:buNone/>
            </a:pPr>
            <a:endParaRPr sz="1400" dirty="0"/>
          </a:p>
          <a:p>
            <a:pPr marL="0" lvl="0" indent="0" algn="l" rtl="0">
              <a:spcBef>
                <a:spcPts val="280"/>
              </a:spcBef>
              <a:spcAft>
                <a:spcPts val="0"/>
              </a:spcAft>
              <a:buClr>
                <a:schemeClr val="dk1"/>
              </a:buClr>
              <a:buSzPts val="1400"/>
              <a:buFont typeface="Arial" panose="020B0604020202020204"/>
              <a:buNone/>
            </a:pPr>
            <a:r>
              <a:rPr lang="en-US" sz="1400" dirty="0"/>
              <a:t>                       Mercado-</a:t>
            </a:r>
            <a:r>
              <a:rPr lang="en-US" sz="1400" dirty="0" err="1"/>
              <a:t>ver</a:t>
            </a:r>
            <a:r>
              <a:rPr lang="en-US" sz="1400" dirty="0"/>
              <a:t>- o peso</a:t>
            </a:r>
            <a:endParaRPr sz="1400" dirty="0"/>
          </a:p>
        </p:txBody>
      </p:sp>
      <p:pic>
        <p:nvPicPr>
          <p:cNvPr id="376" name="Google Shape;376;p26" descr="Captura de tela 2025-03-20 231804"/>
          <p:cNvPicPr preferRelativeResize="0"/>
          <p:nvPr/>
        </p:nvPicPr>
        <p:blipFill rotWithShape="1">
          <a:blip r:embed="rId3"/>
          <a:srcRect/>
          <a:stretch>
            <a:fillRect/>
          </a:stretch>
        </p:blipFill>
        <p:spPr>
          <a:xfrm>
            <a:off x="1170453" y="3232261"/>
            <a:ext cx="4419600" cy="3281289"/>
          </a:xfrm>
          <a:prstGeom prst="rect">
            <a:avLst/>
          </a:prstGeom>
          <a:noFill/>
          <a:ln>
            <a:noFill/>
          </a:ln>
        </p:spPr>
      </p:pic>
      <p:pic>
        <p:nvPicPr>
          <p:cNvPr id="377" name="Google Shape;377;p26" descr="Captura de tela 2025-03-20 231423"/>
          <p:cNvPicPr preferRelativeResize="0"/>
          <p:nvPr/>
        </p:nvPicPr>
        <p:blipFill rotWithShape="1">
          <a:blip r:embed="rId4"/>
          <a:srcRect/>
          <a:stretch>
            <a:fillRect/>
          </a:stretch>
        </p:blipFill>
        <p:spPr>
          <a:xfrm>
            <a:off x="7262292" y="2281715"/>
            <a:ext cx="4306570" cy="3013075"/>
          </a:xfrm>
          <a:prstGeom prst="rect">
            <a:avLst/>
          </a:prstGeom>
          <a:noFill/>
          <a:ln>
            <a:noFill/>
          </a:ln>
        </p:spPr>
      </p:pic>
      <p:pic>
        <p:nvPicPr>
          <p:cNvPr id="2" name="Imagem 1">
            <a:extLst>
              <a:ext uri="{FF2B5EF4-FFF2-40B4-BE49-F238E27FC236}">
                <a16:creationId xmlns:a16="http://schemas.microsoft.com/office/drawing/2014/main" id="{D52E7ACE-33F4-C47E-DC69-9603A84D0895}"/>
              </a:ext>
            </a:extLst>
          </p:cNvPr>
          <p:cNvPicPr>
            <a:picLocks noChangeAspect="1"/>
          </p:cNvPicPr>
          <p:nvPr/>
        </p:nvPicPr>
        <p:blipFill>
          <a:blip r:embed="rId5"/>
          <a:stretch>
            <a:fillRect/>
          </a:stretch>
        </p:blipFill>
        <p:spPr>
          <a:xfrm>
            <a:off x="10950721" y="-11088"/>
            <a:ext cx="1237957" cy="134845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28"/>
          <p:cNvSpPr txBox="1">
            <a:spLocks noGrp="1"/>
          </p:cNvSpPr>
          <p:nvPr>
            <p:ph type="title"/>
          </p:nvPr>
        </p:nvSpPr>
        <p:spPr>
          <a:xfrm>
            <a:off x="609600" y="127000"/>
            <a:ext cx="10972800" cy="81153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br>
              <a:rPr lang="en-US" sz="1400" dirty="0"/>
            </a:br>
            <a:r>
              <a:rPr lang="en-US" sz="1600" b="1" dirty="0">
                <a:solidFill>
                  <a:schemeClr val="tx1"/>
                </a:solidFill>
                <a:sym typeface="+mn-ea"/>
              </a:rPr>
              <a:t>Located</a:t>
            </a:r>
            <a:r>
              <a:rPr lang="pt-BR" altLang="en-US" sz="1600" b="1" dirty="0">
                <a:solidFill>
                  <a:schemeClr val="tx1"/>
                </a:solidFill>
                <a:sym typeface="+mn-ea"/>
              </a:rPr>
              <a:t>:</a:t>
            </a:r>
            <a:r>
              <a:rPr lang="en-US" sz="1600" b="1" dirty="0">
                <a:solidFill>
                  <a:schemeClr val="tx1"/>
                </a:solidFill>
                <a:sym typeface="+mn-ea"/>
              </a:rPr>
              <a:t> City Center, </a:t>
            </a:r>
            <a:r>
              <a:rPr lang="pt-BR" altLang="en-US" sz="1600" b="1" dirty="0">
                <a:solidFill>
                  <a:schemeClr val="tx1"/>
                </a:solidFill>
                <a:sym typeface="+mn-ea"/>
              </a:rPr>
              <a:t>Belém - Pará</a:t>
            </a:r>
            <a:r>
              <a:rPr lang="en-US" sz="1600" b="1" dirty="0">
                <a:solidFill>
                  <a:schemeClr val="tx1"/>
                </a:solidFill>
                <a:sym typeface="+mn-ea"/>
              </a:rPr>
              <a:t>.</a:t>
            </a:r>
            <a:br>
              <a:rPr lang="en-US" sz="1600" b="1" dirty="0">
                <a:solidFill>
                  <a:schemeClr val="tx1"/>
                </a:solidFill>
              </a:rPr>
            </a:br>
            <a:r>
              <a:rPr lang="en-US" sz="1600" b="1" dirty="0">
                <a:solidFill>
                  <a:schemeClr val="tx1"/>
                </a:solidFill>
              </a:rPr>
              <a:t>Capacity: 40</a:t>
            </a:r>
            <a:r>
              <a:rPr lang="pt-BR" altLang="en-US" sz="1600" b="1" dirty="0">
                <a:solidFill>
                  <a:schemeClr val="tx1"/>
                </a:solidFill>
              </a:rPr>
              <a:t> </a:t>
            </a:r>
            <a:r>
              <a:rPr lang="en-US" sz="1600" b="1" dirty="0">
                <a:solidFill>
                  <a:schemeClr val="tx1"/>
                </a:solidFill>
                <a:sym typeface="+mn-ea"/>
              </a:rPr>
              <a:t>guests</a:t>
            </a:r>
            <a:br>
              <a:rPr lang="en-US" sz="1600" b="1" dirty="0">
                <a:solidFill>
                  <a:schemeClr val="tx1"/>
                </a:solidFill>
              </a:rPr>
            </a:br>
            <a:r>
              <a:rPr lang="en-US" sz="1600" b="1" dirty="0">
                <a:solidFill>
                  <a:schemeClr val="tx1"/>
                </a:solidFill>
              </a:rPr>
              <a:t>Price for 14 days: $ 70.000</a:t>
            </a:r>
            <a:endParaRPr sz="1600" b="1" dirty="0">
              <a:solidFill>
                <a:schemeClr val="tx1"/>
              </a:solidFill>
            </a:endParaRPr>
          </a:p>
        </p:txBody>
      </p:sp>
      <p:sp>
        <p:nvSpPr>
          <p:cNvPr id="383" name="Google Shape;383;p28"/>
          <p:cNvSpPr txBox="1">
            <a:spLocks noGrp="1"/>
          </p:cNvSpPr>
          <p:nvPr>
            <p:ph idx="1"/>
          </p:nvPr>
        </p:nvSpPr>
        <p:spPr>
          <a:xfrm>
            <a:off x="609600" y="1174750"/>
            <a:ext cx="10972800" cy="5538470"/>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Font typeface="Arial" panose="020B0604020202020204"/>
              <a:buNone/>
            </a:pPr>
            <a:endParaRPr/>
          </a:p>
        </p:txBody>
      </p:sp>
      <p:pic>
        <p:nvPicPr>
          <p:cNvPr id="384" name="Google Shape;384;p28" descr="0a222f33-3088-47c9-8d74-d6ae372f4c7e"/>
          <p:cNvPicPr preferRelativeResize="0"/>
          <p:nvPr/>
        </p:nvPicPr>
        <p:blipFill rotWithShape="1">
          <a:blip r:embed="rId3"/>
          <a:srcRect/>
          <a:stretch>
            <a:fillRect/>
          </a:stretch>
        </p:blipFill>
        <p:spPr>
          <a:xfrm>
            <a:off x="3514725" y="3136900"/>
            <a:ext cx="2458085" cy="1812290"/>
          </a:xfrm>
          <a:prstGeom prst="rect">
            <a:avLst/>
          </a:prstGeom>
          <a:noFill/>
          <a:ln>
            <a:noFill/>
          </a:ln>
        </p:spPr>
      </p:pic>
      <p:pic>
        <p:nvPicPr>
          <p:cNvPr id="385" name="Google Shape;385;p28" descr="1e58319e-17d7-46b5-9067-faf11644ce75"/>
          <p:cNvPicPr preferRelativeResize="0"/>
          <p:nvPr/>
        </p:nvPicPr>
        <p:blipFill rotWithShape="1">
          <a:blip r:embed="rId4"/>
          <a:srcRect/>
          <a:stretch>
            <a:fillRect/>
          </a:stretch>
        </p:blipFill>
        <p:spPr>
          <a:xfrm>
            <a:off x="609600" y="1174750"/>
            <a:ext cx="2369820" cy="3014345"/>
          </a:xfrm>
          <a:prstGeom prst="rect">
            <a:avLst/>
          </a:prstGeom>
          <a:noFill/>
          <a:ln>
            <a:noFill/>
          </a:ln>
        </p:spPr>
      </p:pic>
      <p:pic>
        <p:nvPicPr>
          <p:cNvPr id="386" name="Google Shape;386;p28" descr="05a5b6b9-5ddb-4719-a4ea-f9d9473027f4"/>
          <p:cNvPicPr preferRelativeResize="0"/>
          <p:nvPr/>
        </p:nvPicPr>
        <p:blipFill rotWithShape="1">
          <a:blip r:embed="rId5"/>
          <a:srcRect/>
          <a:stretch>
            <a:fillRect/>
          </a:stretch>
        </p:blipFill>
        <p:spPr>
          <a:xfrm>
            <a:off x="3832860" y="5024120"/>
            <a:ext cx="2058670" cy="1605280"/>
          </a:xfrm>
          <a:prstGeom prst="rect">
            <a:avLst/>
          </a:prstGeom>
          <a:noFill/>
          <a:ln>
            <a:noFill/>
          </a:ln>
        </p:spPr>
      </p:pic>
      <p:pic>
        <p:nvPicPr>
          <p:cNvPr id="387" name="Google Shape;387;p28" descr="81e9b4c6-4596-4588-8050-aa820be50364"/>
          <p:cNvPicPr preferRelativeResize="0"/>
          <p:nvPr/>
        </p:nvPicPr>
        <p:blipFill rotWithShape="1">
          <a:blip r:embed="rId6"/>
          <a:srcRect/>
          <a:stretch>
            <a:fillRect/>
          </a:stretch>
        </p:blipFill>
        <p:spPr>
          <a:xfrm>
            <a:off x="6508115" y="4189730"/>
            <a:ext cx="2393315" cy="2439670"/>
          </a:xfrm>
          <a:prstGeom prst="rect">
            <a:avLst/>
          </a:prstGeom>
          <a:noFill/>
          <a:ln>
            <a:noFill/>
          </a:ln>
        </p:spPr>
      </p:pic>
      <p:pic>
        <p:nvPicPr>
          <p:cNvPr id="388" name="Google Shape;388;p28" descr="521f8e1c-d08e-4192-98e5-5b18ad48e949"/>
          <p:cNvPicPr preferRelativeResize="0"/>
          <p:nvPr/>
        </p:nvPicPr>
        <p:blipFill rotWithShape="1">
          <a:blip r:embed="rId7"/>
          <a:srcRect/>
          <a:stretch>
            <a:fillRect/>
          </a:stretch>
        </p:blipFill>
        <p:spPr>
          <a:xfrm>
            <a:off x="9215755" y="4190365"/>
            <a:ext cx="2137410" cy="2439035"/>
          </a:xfrm>
          <a:prstGeom prst="rect">
            <a:avLst/>
          </a:prstGeom>
          <a:noFill/>
          <a:ln>
            <a:noFill/>
          </a:ln>
        </p:spPr>
      </p:pic>
      <p:pic>
        <p:nvPicPr>
          <p:cNvPr id="389" name="Google Shape;389;p28" descr="8673b906-ff06-4287-87b3-d64f00054b6d"/>
          <p:cNvPicPr preferRelativeResize="0"/>
          <p:nvPr/>
        </p:nvPicPr>
        <p:blipFill rotWithShape="1">
          <a:blip r:embed="rId8"/>
          <a:srcRect/>
          <a:stretch>
            <a:fillRect/>
          </a:stretch>
        </p:blipFill>
        <p:spPr>
          <a:xfrm>
            <a:off x="6523355" y="1102995"/>
            <a:ext cx="2378075" cy="2986405"/>
          </a:xfrm>
          <a:prstGeom prst="rect">
            <a:avLst/>
          </a:prstGeom>
          <a:noFill/>
          <a:ln>
            <a:noFill/>
          </a:ln>
        </p:spPr>
      </p:pic>
      <p:pic>
        <p:nvPicPr>
          <p:cNvPr id="390" name="Google Shape;390;p28" descr="748444a8-8333-48ca-845d-261db8cebe6c"/>
          <p:cNvPicPr preferRelativeResize="0"/>
          <p:nvPr/>
        </p:nvPicPr>
        <p:blipFill rotWithShape="1">
          <a:blip r:embed="rId9"/>
          <a:srcRect/>
          <a:stretch>
            <a:fillRect/>
          </a:stretch>
        </p:blipFill>
        <p:spPr>
          <a:xfrm>
            <a:off x="3128010" y="1172845"/>
            <a:ext cx="2973070" cy="1889125"/>
          </a:xfrm>
          <a:prstGeom prst="rect">
            <a:avLst/>
          </a:prstGeom>
          <a:noFill/>
          <a:ln>
            <a:noFill/>
          </a:ln>
        </p:spPr>
      </p:pic>
      <p:pic>
        <p:nvPicPr>
          <p:cNvPr id="391" name="Google Shape;391;p28" descr="a8a6a8ae-63e8-446f-a103-55e6be9764b9"/>
          <p:cNvPicPr preferRelativeResize="0"/>
          <p:nvPr/>
        </p:nvPicPr>
        <p:blipFill rotWithShape="1">
          <a:blip r:embed="rId10"/>
          <a:srcRect/>
          <a:stretch>
            <a:fillRect/>
          </a:stretch>
        </p:blipFill>
        <p:spPr>
          <a:xfrm>
            <a:off x="594995" y="4289425"/>
            <a:ext cx="2369185" cy="2340610"/>
          </a:xfrm>
          <a:prstGeom prst="rect">
            <a:avLst/>
          </a:prstGeom>
          <a:noFill/>
          <a:ln>
            <a:noFill/>
          </a:ln>
        </p:spPr>
      </p:pic>
      <p:pic>
        <p:nvPicPr>
          <p:cNvPr id="392" name="Google Shape;392;p28" descr="c2448efc-bae2-462f-bc4f-6d7de5639543"/>
          <p:cNvPicPr preferRelativeResize="0"/>
          <p:nvPr/>
        </p:nvPicPr>
        <p:blipFill rotWithShape="1">
          <a:blip r:embed="rId11"/>
          <a:srcRect/>
          <a:stretch>
            <a:fillRect/>
          </a:stretch>
        </p:blipFill>
        <p:spPr>
          <a:xfrm>
            <a:off x="9067165" y="1102995"/>
            <a:ext cx="2164715" cy="2986405"/>
          </a:xfrm>
          <a:prstGeom prst="rect">
            <a:avLst/>
          </a:prstGeom>
          <a:noFill/>
          <a:ln>
            <a:noFill/>
          </a:ln>
        </p:spPr>
      </p:pic>
      <p:pic>
        <p:nvPicPr>
          <p:cNvPr id="2" name="Imagem 1">
            <a:extLst>
              <a:ext uri="{FF2B5EF4-FFF2-40B4-BE49-F238E27FC236}">
                <a16:creationId xmlns:a16="http://schemas.microsoft.com/office/drawing/2014/main" id="{ED1DEAE9-DCF7-8C52-CE4E-2FCF3A41DEDB}"/>
              </a:ext>
            </a:extLst>
          </p:cNvPr>
          <p:cNvPicPr>
            <a:picLocks noChangeAspect="1"/>
          </p:cNvPicPr>
          <p:nvPr/>
        </p:nvPicPr>
        <p:blipFill>
          <a:blip r:embed="rId12"/>
          <a:stretch>
            <a:fillRect/>
          </a:stretch>
        </p:blipFill>
        <p:spPr>
          <a:xfrm>
            <a:off x="10950721" y="-11088"/>
            <a:ext cx="1237957" cy="134845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2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000" dirty="0">
                <a:solidFill>
                  <a:schemeClr val="tx1"/>
                </a:solidFill>
              </a:rPr>
              <a:t>Big hostel</a:t>
            </a:r>
            <a:endParaRPr sz="2000" dirty="0">
              <a:solidFill>
                <a:schemeClr val="tx1"/>
              </a:solidFill>
            </a:endParaRPr>
          </a:p>
        </p:txBody>
      </p:sp>
      <p:sp>
        <p:nvSpPr>
          <p:cNvPr id="398" name="Google Shape;398;p27"/>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400"/>
              <a:buFont typeface="Arial" panose="020B0604020202020204"/>
              <a:buChar char="•"/>
            </a:pPr>
            <a:r>
              <a:rPr lang="en-US" sz="1400" dirty="0"/>
              <a:t> With a total area of ​​590 m2, the property is ideal for families or groups of friends seeking a high-quality leisure and relaxation experience.</a:t>
            </a:r>
            <a:endParaRPr sz="1400" dirty="0"/>
          </a:p>
          <a:p>
            <a:pPr marL="342900" lvl="0" indent="-342900" algn="l" rtl="0">
              <a:spcBef>
                <a:spcPts val="280"/>
              </a:spcBef>
              <a:spcAft>
                <a:spcPts val="0"/>
              </a:spcAft>
              <a:buClr>
                <a:schemeClr val="dk1"/>
              </a:buClr>
              <a:buSzPts val="1400"/>
              <a:buFont typeface="Arial" panose="020B0604020202020204"/>
              <a:buChar char="•"/>
            </a:pPr>
            <a:r>
              <a:rPr lang="en-US" sz="1400" dirty="0"/>
              <a:t>Accommodation</a:t>
            </a:r>
            <a:endParaRPr sz="1400" dirty="0"/>
          </a:p>
          <a:p>
            <a:pPr marL="342900" lvl="0" indent="-342900" algn="l" rtl="0">
              <a:spcBef>
                <a:spcPts val="280"/>
              </a:spcBef>
              <a:spcAft>
                <a:spcPts val="0"/>
              </a:spcAft>
              <a:buClr>
                <a:schemeClr val="dk1"/>
              </a:buClr>
              <a:buSzPts val="1400"/>
              <a:buFont typeface="Arial" panose="020B0604020202020204"/>
              <a:buChar char="•"/>
            </a:pPr>
            <a:r>
              <a:rPr lang="en-US" sz="1400" dirty="0"/>
              <a:t>The residence has 7 spacious and airy suites. The kitchen is equipped with all the necessary household amenities and offers a separate service area. The house is fully air-conditioned.</a:t>
            </a:r>
            <a:endParaRPr sz="1400" dirty="0"/>
          </a:p>
          <a:p>
            <a:pPr marL="342900" lvl="0" indent="-342900" algn="l" rtl="0">
              <a:spcBef>
                <a:spcPts val="280"/>
              </a:spcBef>
              <a:spcAft>
                <a:spcPts val="0"/>
              </a:spcAft>
              <a:buClr>
                <a:schemeClr val="dk1"/>
              </a:buClr>
              <a:buSzPts val="1400"/>
              <a:buFont typeface="Arial" panose="020B0604020202020204"/>
              <a:buChar char="•"/>
            </a:pPr>
            <a:r>
              <a:rPr lang="en-US" sz="1400" dirty="0"/>
              <a:t>Accommodation Capacity</a:t>
            </a:r>
            <a:endParaRPr sz="1400" dirty="0"/>
          </a:p>
          <a:p>
            <a:pPr marL="342900" lvl="0" indent="-342900" algn="l" rtl="0">
              <a:spcBef>
                <a:spcPts val="280"/>
              </a:spcBef>
              <a:spcAft>
                <a:spcPts val="0"/>
              </a:spcAft>
              <a:buClr>
                <a:schemeClr val="dk1"/>
              </a:buClr>
              <a:buSzPts val="1400"/>
              <a:buFont typeface="Arial" panose="020B0604020202020204"/>
              <a:buChar char="•"/>
            </a:pPr>
            <a:r>
              <a:rPr lang="en-US" sz="1400" dirty="0"/>
              <a:t>The residence is designed to comfortably accommodate 40 people.</a:t>
            </a:r>
            <a:endParaRPr sz="1400" dirty="0"/>
          </a:p>
          <a:p>
            <a:pPr marL="342900" lvl="0" indent="-342900" algn="l" rtl="0">
              <a:spcBef>
                <a:spcPts val="280"/>
              </a:spcBef>
              <a:spcAft>
                <a:spcPts val="0"/>
              </a:spcAft>
              <a:buClr>
                <a:schemeClr val="dk1"/>
              </a:buClr>
              <a:buSzPts val="1400"/>
              <a:buFont typeface="Arial" panose="020B0604020202020204"/>
              <a:buChar char="•"/>
            </a:pPr>
            <a:r>
              <a:rPr lang="en-US" sz="1400" dirty="0"/>
              <a:t>The area offers a complete leisure space, with adult and children's game tables, a green area with two barbecues. Guests can enjoy a variety of outdoor activities while enjoying the natural beauty of the surroundings.</a:t>
            </a:r>
            <a:endParaRPr sz="1400" dirty="0"/>
          </a:p>
          <a:p>
            <a:pPr marL="342900" lvl="0" indent="-342900" algn="l" rtl="0">
              <a:spcBef>
                <a:spcPts val="280"/>
              </a:spcBef>
              <a:spcAft>
                <a:spcPts val="0"/>
              </a:spcAft>
              <a:buClr>
                <a:schemeClr val="dk1"/>
              </a:buClr>
              <a:buSzPts val="1400"/>
              <a:buFont typeface="Arial" panose="020B0604020202020204"/>
              <a:buChar char="•"/>
            </a:pPr>
            <a:r>
              <a:rPr lang="en-US" sz="1400" dirty="0"/>
              <a:t>Additional features</a:t>
            </a:r>
            <a:endParaRPr sz="1400" dirty="0"/>
          </a:p>
          <a:p>
            <a:pPr marL="342900" lvl="0" indent="-342900" algn="l" rtl="0">
              <a:spcBef>
                <a:spcPts val="280"/>
              </a:spcBef>
              <a:spcAft>
                <a:spcPts val="0"/>
              </a:spcAft>
              <a:buClr>
                <a:schemeClr val="dk1"/>
              </a:buClr>
              <a:buSzPts val="1400"/>
              <a:buFont typeface="Arial" panose="020B0604020202020204"/>
              <a:buChar char="•"/>
            </a:pPr>
            <a:r>
              <a:rPr lang="en-US" sz="1400" dirty="0"/>
              <a:t>We will have a 24-hour security and camera circuit</a:t>
            </a:r>
            <a:endParaRPr sz="1400" dirty="0"/>
          </a:p>
          <a:p>
            <a:pPr marL="342900" lvl="0" indent="-342900" algn="l" rtl="0">
              <a:spcBef>
                <a:spcPts val="280"/>
              </a:spcBef>
              <a:spcAft>
                <a:spcPts val="0"/>
              </a:spcAft>
              <a:buClr>
                <a:schemeClr val="dk1"/>
              </a:buClr>
              <a:buSzPts val="1400"/>
              <a:buFont typeface="Arial" panose="020B0604020202020204"/>
              <a:buChar char="•"/>
            </a:pPr>
            <a:r>
              <a:rPr lang="en-US" sz="1400" dirty="0"/>
              <a:t>Proximity to shops, restaurants, shopping malls, squares and the river.</a:t>
            </a:r>
            <a:endParaRPr sz="1400" dirty="0"/>
          </a:p>
          <a:p>
            <a:pPr marL="342900" lvl="0" indent="-254000" algn="l" rtl="0">
              <a:spcBef>
                <a:spcPts val="280"/>
              </a:spcBef>
              <a:spcAft>
                <a:spcPts val="0"/>
              </a:spcAft>
              <a:buClr>
                <a:schemeClr val="dk1"/>
              </a:buClr>
              <a:buSzPts val="1400"/>
              <a:buFont typeface="Arial" panose="020B0604020202020204"/>
              <a:buNone/>
            </a:pPr>
            <a:endParaRPr sz="1400" dirty="0"/>
          </a:p>
          <a:p>
            <a:pPr marL="342900" lvl="0" indent="-342900" algn="l" rtl="0">
              <a:spcBef>
                <a:spcPts val="280"/>
              </a:spcBef>
              <a:spcAft>
                <a:spcPts val="0"/>
              </a:spcAft>
              <a:buClr>
                <a:schemeClr val="dk1"/>
              </a:buClr>
              <a:buSzPts val="1400"/>
              <a:buFont typeface="Arial" panose="020B0604020202020204"/>
              <a:buChar char="•"/>
            </a:pPr>
            <a:r>
              <a:rPr lang="en-US" sz="1400" dirty="0"/>
              <a:t>Note: The distance from the house to the convention center where the COP 30 event will be held is 3.3 km, that is, a 12-minute drive away.</a:t>
            </a:r>
            <a:endParaRPr sz="1400" dirty="0"/>
          </a:p>
        </p:txBody>
      </p:sp>
      <p:pic>
        <p:nvPicPr>
          <p:cNvPr id="2" name="Imagem 1">
            <a:extLst>
              <a:ext uri="{FF2B5EF4-FFF2-40B4-BE49-F238E27FC236}">
                <a16:creationId xmlns:a16="http://schemas.microsoft.com/office/drawing/2014/main" id="{5E4739C2-2C2C-B25B-975C-352AF7C69942}"/>
              </a:ext>
            </a:extLst>
          </p:cNvPr>
          <p:cNvPicPr>
            <a:picLocks noChangeAspect="1"/>
          </p:cNvPicPr>
          <p:nvPr/>
        </p:nvPicPr>
        <p:blipFill>
          <a:blip r:embed="rId3"/>
          <a:stretch>
            <a:fillRect/>
          </a:stretch>
        </p:blipFill>
        <p:spPr>
          <a:xfrm>
            <a:off x="10950721" y="-11088"/>
            <a:ext cx="1237957" cy="134845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
          <p:cNvSpPr txBox="1">
            <a:spLocks noGrp="1"/>
          </p:cNvSpPr>
          <p:nvPr>
            <p:ph type="title"/>
          </p:nvPr>
        </p:nvSpPr>
        <p:spPr>
          <a:xfrm>
            <a:off x="549910" y="483870"/>
            <a:ext cx="10972800" cy="75057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1400" dirty="0">
                <a:solidFill>
                  <a:schemeClr val="tx1"/>
                </a:solidFill>
              </a:rPr>
              <a:t>30 minutes from Shopping </a:t>
            </a:r>
            <a:r>
              <a:rPr lang="en-US" sz="1400" dirty="0" err="1">
                <a:solidFill>
                  <a:schemeClr val="tx1"/>
                </a:solidFill>
              </a:rPr>
              <a:t>Grão</a:t>
            </a:r>
            <a:r>
              <a:rPr lang="en-US" sz="1400" dirty="0">
                <a:solidFill>
                  <a:schemeClr val="tx1"/>
                </a:solidFill>
              </a:rPr>
              <a:t> Pará</a:t>
            </a:r>
            <a:br>
              <a:rPr lang="en-US" sz="1400" dirty="0">
                <a:solidFill>
                  <a:schemeClr val="tx1"/>
                </a:solidFill>
              </a:rPr>
            </a:br>
            <a:r>
              <a:rPr lang="en-US" sz="1400" dirty="0">
                <a:solidFill>
                  <a:schemeClr val="tx1"/>
                </a:solidFill>
              </a:rPr>
              <a:t>35 minutes from the Airport,</a:t>
            </a:r>
            <a:br>
              <a:rPr lang="en-US" sz="1400" dirty="0">
                <a:solidFill>
                  <a:schemeClr val="tx1"/>
                </a:solidFill>
              </a:rPr>
            </a:br>
            <a:r>
              <a:rPr lang="en-US" sz="1400" dirty="0">
                <a:solidFill>
                  <a:schemeClr val="tx1"/>
                </a:solidFill>
              </a:rPr>
              <a:t>38 minutes from Parque da </a:t>
            </a:r>
            <a:r>
              <a:rPr lang="en-US" sz="1400" dirty="0" err="1">
                <a:solidFill>
                  <a:schemeClr val="tx1"/>
                </a:solidFill>
              </a:rPr>
              <a:t>Cidade</a:t>
            </a:r>
            <a:r>
              <a:rPr lang="en-US" sz="1400" dirty="0">
                <a:solidFill>
                  <a:schemeClr val="tx1"/>
                </a:solidFill>
              </a:rPr>
              <a:t> (where the main events of Cop30 will take place)</a:t>
            </a:r>
            <a:endParaRPr sz="1400" dirty="0">
              <a:solidFill>
                <a:schemeClr val="tx1"/>
              </a:solidFill>
            </a:endParaRPr>
          </a:p>
        </p:txBody>
      </p:sp>
      <p:sp>
        <p:nvSpPr>
          <p:cNvPr id="113" name="Google Shape;113;p2"/>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Clr>
                <a:schemeClr val="dk1"/>
              </a:buClr>
              <a:buSzPts val="1400"/>
              <a:buFont typeface="Arial" panose="020B0604020202020204"/>
              <a:buNone/>
            </a:pPr>
            <a:r>
              <a:rPr lang="en-US" sz="1400"/>
              <a:t>               </a:t>
            </a:r>
          </a:p>
          <a:p>
            <a:pPr marL="457200" lvl="1" indent="0" algn="l" rtl="0">
              <a:spcBef>
                <a:spcPts val="0"/>
              </a:spcBef>
              <a:spcAft>
                <a:spcPts val="0"/>
              </a:spcAft>
              <a:buClr>
                <a:schemeClr val="dk1"/>
              </a:buClr>
              <a:buSzPts val="1400"/>
              <a:buFont typeface="Arial" panose="020B0604020202020204"/>
              <a:buNone/>
            </a:pPr>
            <a:r>
              <a:rPr lang="en-US" sz="1400"/>
              <a:t> </a:t>
            </a:r>
            <a:r>
              <a:rPr lang="pt-BR" altLang="en-US" sz="1400"/>
              <a:t>                 </a:t>
            </a:r>
            <a:r>
              <a:rPr lang="en-US" sz="1400"/>
              <a:t>    Airport                                                            Grão Pará Shopping </a:t>
            </a:r>
            <a:endParaRPr sz="1400"/>
          </a:p>
        </p:txBody>
      </p:sp>
      <p:pic>
        <p:nvPicPr>
          <p:cNvPr id="114" name="Google Shape;114;p2" descr="aEROPORTO"/>
          <p:cNvPicPr preferRelativeResize="0"/>
          <p:nvPr/>
        </p:nvPicPr>
        <p:blipFill rotWithShape="1">
          <a:blip r:embed="rId3"/>
          <a:srcRect/>
          <a:stretch>
            <a:fillRect/>
          </a:stretch>
        </p:blipFill>
        <p:spPr>
          <a:xfrm>
            <a:off x="609600" y="1854200"/>
            <a:ext cx="3963035" cy="2950210"/>
          </a:xfrm>
          <a:prstGeom prst="rect">
            <a:avLst/>
          </a:prstGeom>
          <a:noFill/>
          <a:ln>
            <a:noFill/>
          </a:ln>
        </p:spPr>
      </p:pic>
      <p:pic>
        <p:nvPicPr>
          <p:cNvPr id="115" name="Google Shape;115;p2" descr="grao"/>
          <p:cNvPicPr preferRelativeResize="0"/>
          <p:nvPr/>
        </p:nvPicPr>
        <p:blipFill rotWithShape="1">
          <a:blip r:embed="rId4"/>
          <a:srcRect/>
          <a:stretch>
            <a:fillRect/>
          </a:stretch>
        </p:blipFill>
        <p:spPr>
          <a:xfrm>
            <a:off x="4775835" y="1854200"/>
            <a:ext cx="3919855" cy="2950210"/>
          </a:xfrm>
          <a:prstGeom prst="rect">
            <a:avLst/>
          </a:prstGeom>
          <a:noFill/>
          <a:ln>
            <a:noFill/>
          </a:ln>
        </p:spPr>
      </p:pic>
      <p:pic>
        <p:nvPicPr>
          <p:cNvPr id="2" name="Imagem 1">
            <a:extLst>
              <a:ext uri="{FF2B5EF4-FFF2-40B4-BE49-F238E27FC236}">
                <a16:creationId xmlns:a16="http://schemas.microsoft.com/office/drawing/2014/main" id="{DCB48238-E9BF-CB7A-875B-B61757994A4D}"/>
              </a:ext>
            </a:extLst>
          </p:cNvPr>
          <p:cNvPicPr>
            <a:picLocks noChangeAspect="1"/>
          </p:cNvPicPr>
          <p:nvPr/>
        </p:nvPicPr>
        <p:blipFill>
          <a:blip r:embed="rId5"/>
          <a:stretch>
            <a:fillRect/>
          </a:stretch>
        </p:blipFill>
        <p:spPr>
          <a:xfrm>
            <a:off x="10950721" y="-11088"/>
            <a:ext cx="1237957" cy="134845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2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dirty="0"/>
          </a:p>
        </p:txBody>
      </p:sp>
      <p:sp>
        <p:nvSpPr>
          <p:cNvPr id="404" name="Google Shape;404;p29"/>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400"/>
              <a:buFont typeface="Arial" panose="020B0604020202020204"/>
              <a:buChar char="•"/>
            </a:pPr>
            <a:r>
              <a:rPr lang="en-US" sz="1400" dirty="0"/>
              <a:t>City center.</a:t>
            </a:r>
            <a:endParaRPr sz="1400" dirty="0"/>
          </a:p>
          <a:p>
            <a:pPr marL="342900" lvl="0" indent="-342900" algn="l" rtl="0">
              <a:spcBef>
                <a:spcPts val="280"/>
              </a:spcBef>
              <a:spcAft>
                <a:spcPts val="0"/>
              </a:spcAft>
              <a:buClr>
                <a:schemeClr val="dk1"/>
              </a:buClr>
              <a:buSzPts val="1400"/>
              <a:buFont typeface="Arial" panose="020B0604020202020204"/>
              <a:buChar char="•"/>
            </a:pPr>
            <a:r>
              <a:rPr lang="en-US" sz="1400" dirty="0"/>
              <a:t>10 minutes from </a:t>
            </a:r>
            <a:r>
              <a:rPr lang="en-US" sz="1400" dirty="0" err="1"/>
              <a:t>Estação</a:t>
            </a:r>
            <a:r>
              <a:rPr lang="en-US" sz="1400" dirty="0"/>
              <a:t> das  </a:t>
            </a:r>
            <a:r>
              <a:rPr lang="en-US" sz="1400" dirty="0" err="1"/>
              <a:t>Docas</a:t>
            </a:r>
            <a:r>
              <a:rPr lang="en-US" sz="1400" dirty="0"/>
              <a:t>.</a:t>
            </a:r>
            <a:endParaRPr sz="1400" dirty="0"/>
          </a:p>
          <a:p>
            <a:pPr marL="342900" lvl="0" indent="-342900" algn="l" rtl="0">
              <a:spcBef>
                <a:spcPts val="280"/>
              </a:spcBef>
              <a:spcAft>
                <a:spcPts val="0"/>
              </a:spcAft>
              <a:buClr>
                <a:schemeClr val="dk1"/>
              </a:buClr>
              <a:buSzPts val="1400"/>
              <a:buFont typeface="Arial" panose="020B0604020202020204"/>
              <a:buChar char="•"/>
            </a:pPr>
            <a:r>
              <a:rPr lang="en-US" sz="1400" dirty="0"/>
              <a:t>10 minutes from Shopping  Boulevard.</a:t>
            </a:r>
            <a:endParaRPr sz="1400" dirty="0"/>
          </a:p>
          <a:p>
            <a:pPr marL="342900" lvl="0" indent="-342900" algn="l" rtl="0">
              <a:spcBef>
                <a:spcPts val="280"/>
              </a:spcBef>
              <a:spcAft>
                <a:spcPts val="0"/>
              </a:spcAft>
              <a:buClr>
                <a:schemeClr val="dk1"/>
              </a:buClr>
              <a:buSzPts val="1400"/>
              <a:buFont typeface="Arial" panose="020B0604020202020204"/>
              <a:buChar char="•"/>
            </a:pPr>
            <a:r>
              <a:rPr lang="en-US" sz="1400" dirty="0"/>
              <a:t>20 minutes from the Airport.</a:t>
            </a:r>
            <a:br>
              <a:rPr lang="en-US" sz="1400" dirty="0"/>
            </a:br>
            <a:r>
              <a:rPr lang="en-US" sz="1400" dirty="0"/>
              <a:t>20 minutes from Parque da </a:t>
            </a:r>
            <a:r>
              <a:rPr lang="en-US" sz="1400" dirty="0" err="1"/>
              <a:t>Cidade</a:t>
            </a:r>
            <a:r>
              <a:rPr lang="en-US" sz="1400" dirty="0"/>
              <a:t> (where the main events of Cop30 will take place). </a:t>
            </a:r>
            <a:br>
              <a:rPr lang="en-US" sz="1400" dirty="0"/>
            </a:br>
            <a:r>
              <a:rPr lang="en-US" sz="1400" dirty="0"/>
              <a:t>                                                                                                                      </a:t>
            </a:r>
            <a:endParaRPr sz="1400" dirty="0"/>
          </a:p>
          <a:p>
            <a:pPr marL="0" lvl="0" indent="0" algn="l" rtl="0">
              <a:spcBef>
                <a:spcPts val="280"/>
              </a:spcBef>
              <a:spcAft>
                <a:spcPts val="0"/>
              </a:spcAft>
              <a:buClr>
                <a:schemeClr val="dk1"/>
              </a:buClr>
              <a:buSzPts val="1400"/>
              <a:buFont typeface="Arial" panose="020B0604020202020204"/>
              <a:buNone/>
            </a:pPr>
            <a:endParaRPr sz="1400" dirty="0"/>
          </a:p>
          <a:p>
            <a:pPr marL="0" lvl="0" indent="0" algn="l" rtl="0">
              <a:spcBef>
                <a:spcPts val="280"/>
              </a:spcBef>
              <a:spcAft>
                <a:spcPts val="0"/>
              </a:spcAft>
              <a:buClr>
                <a:schemeClr val="dk1"/>
              </a:buClr>
              <a:buSzPts val="1400"/>
              <a:buFont typeface="Arial" panose="020B0604020202020204"/>
              <a:buNone/>
            </a:pPr>
            <a:endParaRPr sz="1400" dirty="0"/>
          </a:p>
          <a:p>
            <a:pPr marL="0" lvl="0" indent="0" algn="l" rtl="0">
              <a:spcBef>
                <a:spcPts val="280"/>
              </a:spcBef>
              <a:spcAft>
                <a:spcPts val="0"/>
              </a:spcAft>
              <a:buClr>
                <a:schemeClr val="dk1"/>
              </a:buClr>
              <a:buSzPts val="1400"/>
              <a:buFont typeface="Arial" panose="020B0604020202020204"/>
              <a:buNone/>
            </a:pPr>
            <a:r>
              <a:rPr lang="en-US" sz="1400" dirty="0"/>
              <a:t>                                                                                                                            </a:t>
            </a:r>
            <a:endParaRPr sz="1400" dirty="0"/>
          </a:p>
          <a:p>
            <a:pPr marL="0" lvl="0" indent="0" algn="l" rtl="0">
              <a:spcBef>
                <a:spcPts val="280"/>
              </a:spcBef>
              <a:spcAft>
                <a:spcPts val="0"/>
              </a:spcAft>
              <a:buClr>
                <a:schemeClr val="dk1"/>
              </a:buClr>
              <a:buSzPts val="1400"/>
              <a:buFont typeface="Arial" panose="020B0604020202020204"/>
              <a:buNone/>
            </a:pPr>
            <a:r>
              <a:rPr lang="en-US" sz="1400" dirty="0"/>
              <a:t>                                                                                                                                                                    </a:t>
            </a:r>
            <a:endParaRPr sz="1400" dirty="0"/>
          </a:p>
          <a:p>
            <a:pPr marL="0" lvl="0" indent="0" algn="l" rtl="0">
              <a:spcBef>
                <a:spcPts val="280"/>
              </a:spcBef>
              <a:spcAft>
                <a:spcPts val="0"/>
              </a:spcAft>
              <a:buClr>
                <a:schemeClr val="dk1"/>
              </a:buClr>
              <a:buSzPts val="1400"/>
              <a:buFont typeface="Arial" panose="020B0604020202020204"/>
              <a:buNone/>
            </a:pPr>
            <a:r>
              <a:rPr lang="en-US" sz="1400" dirty="0"/>
              <a:t>                     Shopping  Boulevard                                         </a:t>
            </a:r>
            <a:r>
              <a:rPr lang="en-US" sz="1400" dirty="0" err="1"/>
              <a:t>Estação</a:t>
            </a:r>
            <a:r>
              <a:rPr lang="en-US" sz="1400" dirty="0"/>
              <a:t> das  </a:t>
            </a:r>
            <a:r>
              <a:rPr lang="en-US" sz="1400" dirty="0" err="1"/>
              <a:t>Docas</a:t>
            </a:r>
            <a:r>
              <a:rPr lang="en-US" sz="1400" dirty="0"/>
              <a:t>                                            Mercado-</a:t>
            </a:r>
            <a:r>
              <a:rPr lang="en-US" sz="1400" dirty="0" err="1"/>
              <a:t>ver</a:t>
            </a:r>
            <a:r>
              <a:rPr lang="en-US" sz="1400" dirty="0"/>
              <a:t>- o peso                                  </a:t>
            </a:r>
            <a:endParaRPr sz="1400" dirty="0"/>
          </a:p>
        </p:txBody>
      </p:sp>
      <p:pic>
        <p:nvPicPr>
          <p:cNvPr id="405" name="Google Shape;405;p29" descr="Captura de tela 2025-03-20 231423"/>
          <p:cNvPicPr preferRelativeResize="0"/>
          <p:nvPr/>
        </p:nvPicPr>
        <p:blipFill rotWithShape="1">
          <a:blip r:embed="rId3"/>
          <a:srcRect/>
          <a:stretch>
            <a:fillRect/>
          </a:stretch>
        </p:blipFill>
        <p:spPr>
          <a:xfrm>
            <a:off x="480135" y="4061923"/>
            <a:ext cx="3703954" cy="2263140"/>
          </a:xfrm>
          <a:prstGeom prst="rect">
            <a:avLst/>
          </a:prstGeom>
          <a:noFill/>
          <a:ln>
            <a:noFill/>
          </a:ln>
        </p:spPr>
      </p:pic>
      <p:pic>
        <p:nvPicPr>
          <p:cNvPr id="406" name="Google Shape;406;p29" descr="Captura de tela 2025-03-20 231641"/>
          <p:cNvPicPr preferRelativeResize="0"/>
          <p:nvPr/>
        </p:nvPicPr>
        <p:blipFill rotWithShape="1">
          <a:blip r:embed="rId4"/>
          <a:srcRect/>
          <a:stretch>
            <a:fillRect/>
          </a:stretch>
        </p:blipFill>
        <p:spPr>
          <a:xfrm>
            <a:off x="8133377" y="4123700"/>
            <a:ext cx="3328997" cy="2263125"/>
          </a:xfrm>
          <a:prstGeom prst="rect">
            <a:avLst/>
          </a:prstGeom>
          <a:noFill/>
          <a:ln>
            <a:noFill/>
          </a:ln>
        </p:spPr>
      </p:pic>
      <p:pic>
        <p:nvPicPr>
          <p:cNvPr id="407" name="Google Shape;407;p29" descr="estação das docas"/>
          <p:cNvPicPr preferRelativeResize="0"/>
          <p:nvPr/>
        </p:nvPicPr>
        <p:blipFill rotWithShape="1">
          <a:blip r:embed="rId5"/>
          <a:srcRect/>
          <a:stretch>
            <a:fillRect/>
          </a:stretch>
        </p:blipFill>
        <p:spPr>
          <a:xfrm>
            <a:off x="4552026" y="4000149"/>
            <a:ext cx="3252949" cy="2386675"/>
          </a:xfrm>
          <a:prstGeom prst="rect">
            <a:avLst/>
          </a:prstGeom>
          <a:noFill/>
          <a:ln>
            <a:noFill/>
          </a:ln>
        </p:spPr>
      </p:pic>
      <p:pic>
        <p:nvPicPr>
          <p:cNvPr id="2" name="Imagem 1">
            <a:extLst>
              <a:ext uri="{FF2B5EF4-FFF2-40B4-BE49-F238E27FC236}">
                <a16:creationId xmlns:a16="http://schemas.microsoft.com/office/drawing/2014/main" id="{AFBA7EE1-DB1F-2415-5F54-83C2BEFAF179}"/>
              </a:ext>
            </a:extLst>
          </p:cNvPr>
          <p:cNvPicPr>
            <a:picLocks noChangeAspect="1"/>
          </p:cNvPicPr>
          <p:nvPr/>
        </p:nvPicPr>
        <p:blipFill>
          <a:blip r:embed="rId6"/>
          <a:stretch>
            <a:fillRect/>
          </a:stretch>
        </p:blipFill>
        <p:spPr>
          <a:xfrm>
            <a:off x="10950721" y="-11088"/>
            <a:ext cx="1237957" cy="134845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3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sz="1400"/>
          </a:p>
        </p:txBody>
      </p:sp>
      <p:sp>
        <p:nvSpPr>
          <p:cNvPr id="413" name="Google Shape;413;p30"/>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400"/>
              <a:buFont typeface="Arial" panose="020B0604020202020204"/>
              <a:buChar char="•"/>
            </a:pPr>
            <a:r>
              <a:rPr lang="en-US" sz="1400"/>
              <a:t>located on Rui Barbosa in a central area of ​​Belém, in the Reduto neighborhood. The building has 4 floors and does not have an elevator. The apartment is on the first floor.</a:t>
            </a:r>
            <a:endParaRPr sz="1400"/>
          </a:p>
          <a:p>
            <a:pPr marL="342900" lvl="0" indent="-254000" algn="l" rtl="0">
              <a:spcBef>
                <a:spcPts val="280"/>
              </a:spcBef>
              <a:spcAft>
                <a:spcPts val="0"/>
              </a:spcAft>
              <a:buClr>
                <a:schemeClr val="dk1"/>
              </a:buClr>
              <a:buSzPts val="1400"/>
              <a:buFont typeface="Arial" panose="020B0604020202020204"/>
              <a:buNone/>
            </a:pPr>
            <a:endParaRPr sz="1400"/>
          </a:p>
          <a:p>
            <a:pPr marL="342900" lvl="0" indent="-342900" algn="l" rtl="0">
              <a:spcBef>
                <a:spcPts val="280"/>
              </a:spcBef>
              <a:spcAft>
                <a:spcPts val="0"/>
              </a:spcAft>
              <a:buClr>
                <a:schemeClr val="dk1"/>
              </a:buClr>
              <a:buSzPts val="1400"/>
              <a:buFont typeface="Arial" panose="020B0604020202020204"/>
              <a:buChar char="•"/>
            </a:pPr>
            <a:r>
              <a:rPr lang="en-US" sz="1400"/>
              <a:t>Close to the Boulevard Shopping Mall and the best restaurants.</a:t>
            </a:r>
            <a:endParaRPr sz="1400"/>
          </a:p>
          <a:p>
            <a:pPr marL="342900" lvl="0" indent="-254000" algn="l" rtl="0">
              <a:spcBef>
                <a:spcPts val="280"/>
              </a:spcBef>
              <a:spcAft>
                <a:spcPts val="0"/>
              </a:spcAft>
              <a:buClr>
                <a:schemeClr val="dk1"/>
              </a:buClr>
              <a:buSzPts val="1400"/>
              <a:buFont typeface="Arial" panose="020B0604020202020204"/>
              <a:buNone/>
            </a:pPr>
            <a:endParaRPr sz="1400"/>
          </a:p>
          <a:p>
            <a:pPr marL="342900" lvl="0" indent="-342900" algn="l" rtl="0">
              <a:spcBef>
                <a:spcPts val="280"/>
              </a:spcBef>
              <a:spcAft>
                <a:spcPts val="0"/>
              </a:spcAft>
              <a:buClr>
                <a:schemeClr val="dk1"/>
              </a:buClr>
              <a:buSzPts val="1400"/>
              <a:buFont typeface="Arial" panose="020B0604020202020204"/>
              <a:buChar char="•"/>
            </a:pPr>
            <a:r>
              <a:rPr lang="en-US" sz="1400"/>
              <a:t>The property has a usable area of ​​108m2.</a:t>
            </a:r>
            <a:endParaRPr sz="1400"/>
          </a:p>
          <a:p>
            <a:pPr marL="342900" lvl="0" indent="-254000" algn="l" rtl="0">
              <a:spcBef>
                <a:spcPts val="280"/>
              </a:spcBef>
              <a:spcAft>
                <a:spcPts val="0"/>
              </a:spcAft>
              <a:buClr>
                <a:schemeClr val="dk1"/>
              </a:buClr>
              <a:buSzPts val="1400"/>
              <a:buFont typeface="Arial" panose="020B0604020202020204"/>
              <a:buNone/>
            </a:pPr>
            <a:endParaRPr sz="1400"/>
          </a:p>
          <a:p>
            <a:pPr marL="342900" lvl="0" indent="-342900" algn="l" rtl="0">
              <a:spcBef>
                <a:spcPts val="280"/>
              </a:spcBef>
              <a:spcAft>
                <a:spcPts val="0"/>
              </a:spcAft>
              <a:buClr>
                <a:schemeClr val="dk1"/>
              </a:buClr>
              <a:buSzPts val="1400"/>
              <a:buFont typeface="Arial" panose="020B0604020202020204"/>
              <a:buChar char="•"/>
            </a:pPr>
            <a:r>
              <a:rPr lang="en-US" sz="1400"/>
              <a:t>It has 3 spacious, airy bedrooms, all with air conditioning.</a:t>
            </a:r>
            <a:endParaRPr sz="1400"/>
          </a:p>
          <a:p>
            <a:pPr marL="342900" lvl="0" indent="-254000" algn="l" rtl="0">
              <a:spcBef>
                <a:spcPts val="280"/>
              </a:spcBef>
              <a:spcAft>
                <a:spcPts val="0"/>
              </a:spcAft>
              <a:buClr>
                <a:schemeClr val="dk1"/>
              </a:buClr>
              <a:buSzPts val="1400"/>
              <a:buFont typeface="Arial" panose="020B0604020202020204"/>
              <a:buNone/>
            </a:pPr>
            <a:endParaRPr sz="1400"/>
          </a:p>
          <a:p>
            <a:pPr marL="342900" lvl="0" indent="-342900" algn="l" rtl="0">
              <a:spcBef>
                <a:spcPts val="280"/>
              </a:spcBef>
              <a:spcAft>
                <a:spcPts val="0"/>
              </a:spcAft>
              <a:buClr>
                <a:schemeClr val="dk1"/>
              </a:buClr>
              <a:buSzPts val="1400"/>
              <a:buFont typeface="Arial" panose="020B0604020202020204"/>
              <a:buChar char="•"/>
            </a:pPr>
            <a:r>
              <a:rPr lang="en-US" sz="1400"/>
              <a:t>Bedroom 1: with a king-size bed, built-in wardrobe and TV.</a:t>
            </a:r>
            <a:endParaRPr sz="1400"/>
          </a:p>
          <a:p>
            <a:pPr marL="342900" lvl="0" indent="-254000" algn="l" rtl="0">
              <a:spcBef>
                <a:spcPts val="280"/>
              </a:spcBef>
              <a:spcAft>
                <a:spcPts val="0"/>
              </a:spcAft>
              <a:buClr>
                <a:schemeClr val="dk1"/>
              </a:buClr>
              <a:buSzPts val="1400"/>
              <a:buFont typeface="Arial" panose="020B0604020202020204"/>
              <a:buNone/>
            </a:pPr>
            <a:endParaRPr sz="1400"/>
          </a:p>
          <a:p>
            <a:pPr marL="342900" lvl="0" indent="-342900" algn="l" rtl="0">
              <a:spcBef>
                <a:spcPts val="280"/>
              </a:spcBef>
              <a:spcAft>
                <a:spcPts val="0"/>
              </a:spcAft>
              <a:buClr>
                <a:schemeClr val="dk1"/>
              </a:buClr>
              <a:buSzPts val="1400"/>
              <a:buFont typeface="Arial" panose="020B0604020202020204"/>
              <a:buChar char="•"/>
            </a:pPr>
            <a:r>
              <a:rPr lang="en-US" sz="1400"/>
              <a:t>Bedroom 2: with a double box bed, also with built-in wardrobe and TV.</a:t>
            </a:r>
            <a:endParaRPr sz="1400"/>
          </a:p>
          <a:p>
            <a:pPr marL="342900" lvl="0" indent="-254000" algn="l" rtl="0">
              <a:spcBef>
                <a:spcPts val="280"/>
              </a:spcBef>
              <a:spcAft>
                <a:spcPts val="0"/>
              </a:spcAft>
              <a:buClr>
                <a:schemeClr val="dk1"/>
              </a:buClr>
              <a:buSzPts val="1400"/>
              <a:buFont typeface="Arial" panose="020B0604020202020204"/>
              <a:buNone/>
            </a:pPr>
            <a:endParaRPr sz="1400"/>
          </a:p>
          <a:p>
            <a:pPr marL="342900" lvl="0" indent="-342900" algn="l" rtl="0">
              <a:spcBef>
                <a:spcPts val="280"/>
              </a:spcBef>
              <a:spcAft>
                <a:spcPts val="0"/>
              </a:spcAft>
              <a:buClr>
                <a:schemeClr val="dk1"/>
              </a:buClr>
              <a:buSzPts val="1400"/>
              <a:buFont typeface="Arial" panose="020B0604020202020204"/>
              <a:buChar char="•"/>
            </a:pPr>
            <a:r>
              <a:rPr lang="en-US" sz="1400"/>
              <a:t>Bedroom 3: with 2 single beds, with a small wardrobe, a bookcase and TV.</a:t>
            </a:r>
            <a:endParaRPr sz="1400"/>
          </a:p>
        </p:txBody>
      </p:sp>
      <p:pic>
        <p:nvPicPr>
          <p:cNvPr id="2" name="Imagem 1">
            <a:extLst>
              <a:ext uri="{FF2B5EF4-FFF2-40B4-BE49-F238E27FC236}">
                <a16:creationId xmlns:a16="http://schemas.microsoft.com/office/drawing/2014/main" id="{0D7223C1-6DC6-09AD-4249-441E855EC7AA}"/>
              </a:ext>
            </a:extLst>
          </p:cNvPr>
          <p:cNvPicPr>
            <a:picLocks noChangeAspect="1"/>
          </p:cNvPicPr>
          <p:nvPr/>
        </p:nvPicPr>
        <p:blipFill>
          <a:blip r:embed="rId3"/>
          <a:stretch>
            <a:fillRect/>
          </a:stretch>
        </p:blipFill>
        <p:spPr>
          <a:xfrm>
            <a:off x="10950721" y="-11088"/>
            <a:ext cx="1237957" cy="134845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31"/>
          <p:cNvSpPr txBox="1">
            <a:spLocks noGrp="1"/>
          </p:cNvSpPr>
          <p:nvPr>
            <p:ph type="title"/>
          </p:nvPr>
        </p:nvSpPr>
        <p:spPr>
          <a:xfrm>
            <a:off x="609600" y="-97802"/>
            <a:ext cx="10972800" cy="156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altLang="en-US" sz="1600" b="1" dirty="0" err="1">
                <a:solidFill>
                  <a:schemeClr val="tx1"/>
                </a:solidFill>
              </a:rPr>
              <a:t>Location</a:t>
            </a:r>
            <a:r>
              <a:rPr lang="pt-BR" altLang="en-US" sz="1600" b="1" dirty="0">
                <a:solidFill>
                  <a:schemeClr val="tx1"/>
                </a:solidFill>
              </a:rPr>
              <a:t>: City center, Belém - Pará</a:t>
            </a:r>
            <a:br>
              <a:rPr lang="en-US" sz="1600" b="1" dirty="0">
                <a:solidFill>
                  <a:schemeClr val="tx1"/>
                </a:solidFill>
              </a:rPr>
            </a:br>
            <a:r>
              <a:rPr lang="en-US" sz="1600" b="1" dirty="0">
                <a:solidFill>
                  <a:schemeClr val="tx1"/>
                </a:solidFill>
              </a:rPr>
              <a:t>Capacity: 6 guests</a:t>
            </a:r>
            <a:br>
              <a:rPr lang="en-US" sz="1600" b="1" dirty="0">
                <a:solidFill>
                  <a:schemeClr val="tx1"/>
                </a:solidFill>
              </a:rPr>
            </a:br>
            <a:r>
              <a:rPr lang="en-US" sz="1600" b="1" dirty="0">
                <a:solidFill>
                  <a:schemeClr val="tx1"/>
                </a:solidFill>
              </a:rPr>
              <a:t>Price for 14 days: $ 30.000</a:t>
            </a:r>
            <a:br>
              <a:rPr lang="en-US" sz="1600" b="1" dirty="0">
                <a:solidFill>
                  <a:schemeClr val="tx1"/>
                </a:solidFill>
              </a:rPr>
            </a:br>
            <a:r>
              <a:rPr lang="en-US" sz="1600" b="1" dirty="0">
                <a:solidFill>
                  <a:schemeClr val="tx1"/>
                </a:solidFill>
              </a:rPr>
              <a:t>air conditioning, TV, full kitchen - minibar, microwave, </a:t>
            </a:r>
            <a:r>
              <a:rPr lang="en-US" sz="1600" b="1" dirty="0" err="1">
                <a:solidFill>
                  <a:schemeClr val="tx1"/>
                </a:solidFill>
              </a:rPr>
              <a:t>airfryer</a:t>
            </a:r>
            <a:r>
              <a:rPr lang="en-US" sz="1600" b="1" dirty="0">
                <a:solidFill>
                  <a:schemeClr val="tx1"/>
                </a:solidFill>
              </a:rPr>
              <a:t>, blender, stove, dishes and pots.</a:t>
            </a:r>
            <a:br>
              <a:rPr lang="en-US" sz="1400" dirty="0"/>
            </a:br>
            <a:endParaRPr sz="1400" dirty="0"/>
          </a:p>
        </p:txBody>
      </p:sp>
      <p:pic>
        <p:nvPicPr>
          <p:cNvPr id="420" name="Google Shape;420;p31" descr="WhatsApp Image 2025-03-20 at 23.43.42 (3)"/>
          <p:cNvPicPr preferRelativeResize="0"/>
          <p:nvPr/>
        </p:nvPicPr>
        <p:blipFill rotWithShape="1">
          <a:blip r:embed="rId3"/>
          <a:srcRect/>
          <a:stretch>
            <a:fillRect/>
          </a:stretch>
        </p:blipFill>
        <p:spPr>
          <a:xfrm>
            <a:off x="708025" y="1174750"/>
            <a:ext cx="1414145" cy="2514600"/>
          </a:xfrm>
          <a:prstGeom prst="rect">
            <a:avLst/>
          </a:prstGeom>
          <a:noFill/>
          <a:ln>
            <a:noFill/>
          </a:ln>
        </p:spPr>
      </p:pic>
      <p:pic>
        <p:nvPicPr>
          <p:cNvPr id="421" name="Google Shape;421;p31" descr="WhatsApp Image 2025-03-20 at 23.43.41 (4)"/>
          <p:cNvPicPr preferRelativeResize="0"/>
          <p:nvPr/>
        </p:nvPicPr>
        <p:blipFill rotWithShape="1">
          <a:blip r:embed="rId4"/>
          <a:srcRect/>
          <a:stretch>
            <a:fillRect/>
          </a:stretch>
        </p:blipFill>
        <p:spPr>
          <a:xfrm>
            <a:off x="2209800" y="1174750"/>
            <a:ext cx="1570990" cy="2514600"/>
          </a:xfrm>
          <a:prstGeom prst="rect">
            <a:avLst/>
          </a:prstGeom>
          <a:noFill/>
          <a:ln>
            <a:noFill/>
          </a:ln>
        </p:spPr>
      </p:pic>
      <p:pic>
        <p:nvPicPr>
          <p:cNvPr id="422" name="Google Shape;422;p31" descr="WhatsApp Image 2025-03-20 at 23.43.42 (9)"/>
          <p:cNvPicPr preferRelativeResize="0"/>
          <p:nvPr/>
        </p:nvPicPr>
        <p:blipFill rotWithShape="1">
          <a:blip r:embed="rId5"/>
          <a:srcRect/>
          <a:stretch>
            <a:fillRect/>
          </a:stretch>
        </p:blipFill>
        <p:spPr>
          <a:xfrm>
            <a:off x="3970020" y="1174750"/>
            <a:ext cx="1454150" cy="2513965"/>
          </a:xfrm>
          <a:prstGeom prst="rect">
            <a:avLst/>
          </a:prstGeom>
          <a:noFill/>
          <a:ln>
            <a:noFill/>
          </a:ln>
        </p:spPr>
      </p:pic>
      <p:pic>
        <p:nvPicPr>
          <p:cNvPr id="423" name="Google Shape;423;p31" descr="WhatsApp Image 2025-03-20 at 23.43.41 (2)"/>
          <p:cNvPicPr preferRelativeResize="0"/>
          <p:nvPr/>
        </p:nvPicPr>
        <p:blipFill rotWithShape="1">
          <a:blip r:embed="rId6"/>
          <a:srcRect/>
          <a:stretch>
            <a:fillRect/>
          </a:stretch>
        </p:blipFill>
        <p:spPr>
          <a:xfrm>
            <a:off x="5613400" y="1174750"/>
            <a:ext cx="1656715" cy="2513965"/>
          </a:xfrm>
          <a:prstGeom prst="rect">
            <a:avLst/>
          </a:prstGeom>
          <a:noFill/>
          <a:ln>
            <a:noFill/>
          </a:ln>
        </p:spPr>
      </p:pic>
      <p:pic>
        <p:nvPicPr>
          <p:cNvPr id="424" name="Google Shape;424;p31" descr="WhatsApp Image 2025-03-20 at 23.43.42 (4)"/>
          <p:cNvPicPr preferRelativeResize="0"/>
          <p:nvPr/>
        </p:nvPicPr>
        <p:blipFill rotWithShape="1">
          <a:blip r:embed="rId7"/>
          <a:srcRect/>
          <a:stretch>
            <a:fillRect/>
          </a:stretch>
        </p:blipFill>
        <p:spPr>
          <a:xfrm>
            <a:off x="7360285" y="1174750"/>
            <a:ext cx="1795145" cy="2513965"/>
          </a:xfrm>
          <a:prstGeom prst="rect">
            <a:avLst/>
          </a:prstGeom>
          <a:noFill/>
          <a:ln>
            <a:noFill/>
          </a:ln>
        </p:spPr>
      </p:pic>
      <p:pic>
        <p:nvPicPr>
          <p:cNvPr id="425" name="Google Shape;425;p31" descr="WhatsApp Image 2025-03-20 at 23.43.42 (6)"/>
          <p:cNvPicPr preferRelativeResize="0"/>
          <p:nvPr/>
        </p:nvPicPr>
        <p:blipFill rotWithShape="1">
          <a:blip r:embed="rId8"/>
          <a:srcRect/>
          <a:stretch>
            <a:fillRect/>
          </a:stretch>
        </p:blipFill>
        <p:spPr>
          <a:xfrm>
            <a:off x="708025" y="3869055"/>
            <a:ext cx="1513205" cy="2585720"/>
          </a:xfrm>
          <a:prstGeom prst="rect">
            <a:avLst/>
          </a:prstGeom>
          <a:noFill/>
          <a:ln>
            <a:noFill/>
          </a:ln>
        </p:spPr>
      </p:pic>
      <p:pic>
        <p:nvPicPr>
          <p:cNvPr id="426" name="Google Shape;426;p31" descr="WhatsApp Image 2025-03-20 at 23.43.42 (1)"/>
          <p:cNvPicPr preferRelativeResize="0"/>
          <p:nvPr/>
        </p:nvPicPr>
        <p:blipFill rotWithShape="1">
          <a:blip r:embed="rId9"/>
          <a:srcRect/>
          <a:stretch>
            <a:fillRect/>
          </a:stretch>
        </p:blipFill>
        <p:spPr>
          <a:xfrm>
            <a:off x="9907270" y="3956050"/>
            <a:ext cx="1438910" cy="2559050"/>
          </a:xfrm>
          <a:prstGeom prst="rect">
            <a:avLst/>
          </a:prstGeom>
          <a:noFill/>
          <a:ln>
            <a:noFill/>
          </a:ln>
        </p:spPr>
      </p:pic>
      <p:pic>
        <p:nvPicPr>
          <p:cNvPr id="427" name="Google Shape;427;p31" descr="WhatsApp Image 2025-03-20 at 23.43.41"/>
          <p:cNvPicPr preferRelativeResize="0"/>
          <p:nvPr/>
        </p:nvPicPr>
        <p:blipFill rotWithShape="1">
          <a:blip r:embed="rId10"/>
          <a:srcRect/>
          <a:stretch>
            <a:fillRect/>
          </a:stretch>
        </p:blipFill>
        <p:spPr>
          <a:xfrm>
            <a:off x="2444115" y="3869055"/>
            <a:ext cx="1651635" cy="2586355"/>
          </a:xfrm>
          <a:prstGeom prst="rect">
            <a:avLst/>
          </a:prstGeom>
          <a:noFill/>
          <a:ln>
            <a:noFill/>
          </a:ln>
        </p:spPr>
      </p:pic>
      <p:pic>
        <p:nvPicPr>
          <p:cNvPr id="428" name="Google Shape;428;p31" descr="WhatsApp Image 2025-03-20 at 23.43.41 (6)"/>
          <p:cNvPicPr preferRelativeResize="0"/>
          <p:nvPr/>
        </p:nvPicPr>
        <p:blipFill rotWithShape="1">
          <a:blip r:embed="rId11"/>
          <a:srcRect/>
          <a:stretch>
            <a:fillRect/>
          </a:stretch>
        </p:blipFill>
        <p:spPr>
          <a:xfrm>
            <a:off x="4318635" y="3869055"/>
            <a:ext cx="1813560" cy="2585085"/>
          </a:xfrm>
          <a:prstGeom prst="rect">
            <a:avLst/>
          </a:prstGeom>
          <a:noFill/>
          <a:ln>
            <a:noFill/>
          </a:ln>
        </p:spPr>
      </p:pic>
      <p:pic>
        <p:nvPicPr>
          <p:cNvPr id="429" name="Google Shape;429;p31" descr="WhatsApp Image 2025-03-20 at 23.43.41 (3)"/>
          <p:cNvPicPr preferRelativeResize="0"/>
          <p:nvPr/>
        </p:nvPicPr>
        <p:blipFill rotWithShape="1">
          <a:blip r:embed="rId12"/>
          <a:srcRect/>
          <a:stretch>
            <a:fillRect/>
          </a:stretch>
        </p:blipFill>
        <p:spPr>
          <a:xfrm>
            <a:off x="6355080" y="3871595"/>
            <a:ext cx="1679575" cy="2581910"/>
          </a:xfrm>
          <a:prstGeom prst="rect">
            <a:avLst/>
          </a:prstGeom>
          <a:noFill/>
          <a:ln>
            <a:noFill/>
          </a:ln>
        </p:spPr>
      </p:pic>
      <p:pic>
        <p:nvPicPr>
          <p:cNvPr id="430" name="Google Shape;430;p31" descr="WhatsApp Image 2025-03-20 at 23.43.42 (8)"/>
          <p:cNvPicPr preferRelativeResize="0"/>
          <p:nvPr/>
        </p:nvPicPr>
        <p:blipFill rotWithShape="1">
          <a:blip r:embed="rId13"/>
          <a:srcRect/>
          <a:stretch>
            <a:fillRect/>
          </a:stretch>
        </p:blipFill>
        <p:spPr>
          <a:xfrm flipH="1">
            <a:off x="8225790" y="3869055"/>
            <a:ext cx="1490345" cy="2584450"/>
          </a:xfrm>
          <a:prstGeom prst="rect">
            <a:avLst/>
          </a:prstGeom>
          <a:noFill/>
          <a:ln>
            <a:noFill/>
          </a:ln>
        </p:spPr>
      </p:pic>
      <p:pic>
        <p:nvPicPr>
          <p:cNvPr id="2" name="Imagem 1">
            <a:extLst>
              <a:ext uri="{FF2B5EF4-FFF2-40B4-BE49-F238E27FC236}">
                <a16:creationId xmlns:a16="http://schemas.microsoft.com/office/drawing/2014/main" id="{C9C2DA94-9960-E63C-2F92-DEC54F51717C}"/>
              </a:ext>
            </a:extLst>
          </p:cNvPr>
          <p:cNvPicPr>
            <a:picLocks noChangeAspect="1"/>
          </p:cNvPicPr>
          <p:nvPr/>
        </p:nvPicPr>
        <p:blipFill>
          <a:blip r:embed="rId14"/>
          <a:stretch>
            <a:fillRect/>
          </a:stretch>
        </p:blipFill>
        <p:spPr>
          <a:xfrm>
            <a:off x="10950721" y="-11088"/>
            <a:ext cx="1237957" cy="134845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32"/>
          <p:cNvSpPr txBox="1">
            <a:spLocks noGrp="1"/>
          </p:cNvSpPr>
          <p:nvPr>
            <p:ph type="title"/>
          </p:nvPr>
        </p:nvSpPr>
        <p:spPr>
          <a:xfrm>
            <a:off x="609600" y="301625"/>
            <a:ext cx="10972800" cy="117538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1400" dirty="0">
                <a:solidFill>
                  <a:schemeClr val="tx1"/>
                </a:solidFill>
              </a:rPr>
              <a:t>12 minutes from Shopping Boulevard.</a:t>
            </a:r>
            <a:br>
              <a:rPr lang="en-US" sz="1400" dirty="0">
                <a:solidFill>
                  <a:schemeClr val="tx1"/>
                </a:solidFill>
              </a:rPr>
            </a:br>
            <a:r>
              <a:rPr lang="en-US" sz="1400" dirty="0">
                <a:solidFill>
                  <a:schemeClr val="tx1"/>
                </a:solidFill>
              </a:rPr>
              <a:t>35 minutes from the Airport.</a:t>
            </a:r>
            <a:br>
              <a:rPr lang="en-US" sz="1400" dirty="0">
                <a:solidFill>
                  <a:schemeClr val="tx1"/>
                </a:solidFill>
              </a:rPr>
            </a:br>
            <a:r>
              <a:rPr lang="en-US" sz="1400" dirty="0">
                <a:solidFill>
                  <a:schemeClr val="tx1"/>
                </a:solidFill>
              </a:rPr>
              <a:t>30 minutes from Parque da </a:t>
            </a:r>
            <a:r>
              <a:rPr lang="en-US" sz="1400" dirty="0" err="1">
                <a:solidFill>
                  <a:schemeClr val="tx1"/>
                </a:solidFill>
              </a:rPr>
              <a:t>Cidade</a:t>
            </a:r>
            <a:r>
              <a:rPr lang="en-US" sz="1400" dirty="0">
                <a:solidFill>
                  <a:schemeClr val="tx1"/>
                </a:solidFill>
              </a:rPr>
              <a:t> (where the main events of Cop30 will take place).</a:t>
            </a:r>
            <a:br>
              <a:rPr lang="en-US" sz="1400" dirty="0">
                <a:solidFill>
                  <a:schemeClr val="tx1"/>
                </a:solidFill>
              </a:rPr>
            </a:br>
            <a:r>
              <a:rPr lang="en-US" sz="1400" dirty="0">
                <a:solidFill>
                  <a:schemeClr val="tx1"/>
                </a:solidFill>
              </a:rPr>
              <a:t>15 </a:t>
            </a:r>
            <a:r>
              <a:rPr lang="en-US" sz="1400" dirty="0" err="1">
                <a:solidFill>
                  <a:schemeClr val="tx1"/>
                </a:solidFill>
              </a:rPr>
              <a:t>minutos</a:t>
            </a:r>
            <a:r>
              <a:rPr lang="en-US" sz="1400" dirty="0">
                <a:solidFill>
                  <a:schemeClr val="tx1"/>
                </a:solidFill>
              </a:rPr>
              <a:t> from the Mercado-</a:t>
            </a:r>
            <a:r>
              <a:rPr lang="en-US" sz="1400" dirty="0" err="1">
                <a:solidFill>
                  <a:schemeClr val="tx1"/>
                </a:solidFill>
              </a:rPr>
              <a:t>ver</a:t>
            </a:r>
            <a:r>
              <a:rPr lang="en-US" sz="1400" dirty="0">
                <a:solidFill>
                  <a:schemeClr val="tx1"/>
                </a:solidFill>
              </a:rPr>
              <a:t>- o peso</a:t>
            </a:r>
            <a:br>
              <a:rPr lang="en-US" sz="1400" dirty="0"/>
            </a:br>
            <a:endParaRPr sz="1400" dirty="0"/>
          </a:p>
        </p:txBody>
      </p:sp>
      <p:sp>
        <p:nvSpPr>
          <p:cNvPr id="436" name="Google Shape;436;p32"/>
          <p:cNvSpPr txBox="1">
            <a:spLocks noGrp="1"/>
          </p:cNvSpPr>
          <p:nvPr>
            <p:ph idx="1"/>
          </p:nvPr>
        </p:nvSpPr>
        <p:spPr>
          <a:xfrm>
            <a:off x="715626" y="1337367"/>
            <a:ext cx="8596668" cy="3880773"/>
          </a:xfrm>
          <a:prstGeom prst="rect">
            <a:avLst/>
          </a:prstGeom>
          <a:noFill/>
          <a:ln>
            <a:noFill/>
          </a:ln>
        </p:spPr>
        <p:txBody>
          <a:bodyPr spcFirstLastPara="1" wrap="square" lIns="91425" tIns="45700" rIns="91425" bIns="45700" anchor="t" anchorCtr="0">
            <a:noAutofit/>
          </a:bodyPr>
          <a:lstStyle/>
          <a:p>
            <a:pPr marL="342900" lvl="0" indent="-254000" algn="l" rtl="0">
              <a:spcBef>
                <a:spcPts val="0"/>
              </a:spcBef>
              <a:spcAft>
                <a:spcPts val="0"/>
              </a:spcAft>
              <a:buClr>
                <a:schemeClr val="dk1"/>
              </a:buClr>
              <a:buSzPts val="1400"/>
              <a:buFont typeface="Arial" panose="020B0604020202020204"/>
              <a:buNone/>
            </a:pPr>
            <a:endParaRPr sz="1400" dirty="0"/>
          </a:p>
          <a:p>
            <a:pPr marL="342900" lvl="0" indent="-254000" algn="l" rtl="0">
              <a:spcBef>
                <a:spcPts val="280"/>
              </a:spcBef>
              <a:spcAft>
                <a:spcPts val="0"/>
              </a:spcAft>
              <a:buClr>
                <a:schemeClr val="dk1"/>
              </a:buClr>
              <a:buSzPts val="1400"/>
              <a:buFont typeface="Arial" panose="020B0604020202020204"/>
              <a:buNone/>
            </a:pPr>
            <a:endParaRPr sz="1400" dirty="0"/>
          </a:p>
          <a:p>
            <a:pPr marL="342900" lvl="0" indent="-254000" algn="l" rtl="0">
              <a:spcBef>
                <a:spcPts val="280"/>
              </a:spcBef>
              <a:spcAft>
                <a:spcPts val="0"/>
              </a:spcAft>
              <a:buClr>
                <a:schemeClr val="dk1"/>
              </a:buClr>
              <a:buSzPts val="1400"/>
              <a:buFont typeface="Arial" panose="020B0604020202020204"/>
              <a:buNone/>
            </a:pPr>
            <a:endParaRPr sz="1400" dirty="0"/>
          </a:p>
          <a:p>
            <a:pPr marL="0" lvl="0" indent="0" algn="l" rtl="0">
              <a:spcBef>
                <a:spcPts val="280"/>
              </a:spcBef>
              <a:spcAft>
                <a:spcPts val="0"/>
              </a:spcAft>
              <a:buClr>
                <a:schemeClr val="dk1"/>
              </a:buClr>
              <a:buSzPts val="1400"/>
              <a:buFont typeface="Arial" panose="020B0604020202020204"/>
              <a:buNone/>
            </a:pPr>
            <a:r>
              <a:rPr lang="en-US" sz="1400" dirty="0"/>
              <a:t>                                Airport                                                                           Shopping Boulevard</a:t>
            </a:r>
            <a:endParaRPr sz="1400" dirty="0"/>
          </a:p>
        </p:txBody>
      </p:sp>
      <p:pic>
        <p:nvPicPr>
          <p:cNvPr id="437" name="Google Shape;437;p32" descr="Captura de tela 2025-03-20 204622"/>
          <p:cNvPicPr preferRelativeResize="0"/>
          <p:nvPr/>
        </p:nvPicPr>
        <p:blipFill rotWithShape="1">
          <a:blip r:embed="rId3"/>
          <a:srcRect/>
          <a:stretch>
            <a:fillRect/>
          </a:stretch>
        </p:blipFill>
        <p:spPr>
          <a:xfrm>
            <a:off x="1279833" y="2434053"/>
            <a:ext cx="3169920" cy="2389505"/>
          </a:xfrm>
          <a:prstGeom prst="rect">
            <a:avLst/>
          </a:prstGeom>
          <a:noFill/>
          <a:ln>
            <a:noFill/>
          </a:ln>
        </p:spPr>
      </p:pic>
      <p:pic>
        <p:nvPicPr>
          <p:cNvPr id="438" name="Google Shape;438;p32" descr="Captura de tela 2025-03-20 231423"/>
          <p:cNvPicPr preferRelativeResize="0"/>
          <p:nvPr/>
        </p:nvPicPr>
        <p:blipFill rotWithShape="1">
          <a:blip r:embed="rId4"/>
          <a:srcRect/>
          <a:stretch>
            <a:fillRect/>
          </a:stretch>
        </p:blipFill>
        <p:spPr>
          <a:xfrm>
            <a:off x="5013960" y="2374900"/>
            <a:ext cx="6143625" cy="3752850"/>
          </a:xfrm>
          <a:prstGeom prst="rect">
            <a:avLst/>
          </a:prstGeom>
          <a:noFill/>
          <a:ln>
            <a:noFill/>
          </a:ln>
        </p:spPr>
      </p:pic>
      <p:pic>
        <p:nvPicPr>
          <p:cNvPr id="2" name="Imagem 1">
            <a:extLst>
              <a:ext uri="{FF2B5EF4-FFF2-40B4-BE49-F238E27FC236}">
                <a16:creationId xmlns:a16="http://schemas.microsoft.com/office/drawing/2014/main" id="{77904F35-DE6A-EBE8-1731-401B55755CD3}"/>
              </a:ext>
            </a:extLst>
          </p:cNvPr>
          <p:cNvPicPr>
            <a:picLocks noChangeAspect="1"/>
          </p:cNvPicPr>
          <p:nvPr/>
        </p:nvPicPr>
        <p:blipFill>
          <a:blip r:embed="rId5"/>
          <a:stretch>
            <a:fillRect/>
          </a:stretch>
        </p:blipFill>
        <p:spPr>
          <a:xfrm>
            <a:off x="10950721" y="-11088"/>
            <a:ext cx="1237957" cy="134845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33"/>
          <p:cNvSpPr txBox="1">
            <a:spLocks noGrp="1"/>
          </p:cNvSpPr>
          <p:nvPr>
            <p:ph type="title"/>
          </p:nvPr>
        </p:nvSpPr>
        <p:spPr>
          <a:xfrm>
            <a:off x="609600" y="-56272"/>
            <a:ext cx="9955237" cy="177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altLang="en-US" sz="1600" b="1" dirty="0">
                <a:solidFill>
                  <a:schemeClr val="tx1"/>
                </a:solidFill>
              </a:rPr>
              <a:t>APARTMENT   </a:t>
            </a:r>
            <a:r>
              <a:rPr lang="pt-BR" altLang="en-US" sz="1600" b="1" dirty="0" err="1">
                <a:solidFill>
                  <a:schemeClr val="tx1"/>
                </a:solidFill>
              </a:rPr>
              <a:t>Location</a:t>
            </a:r>
            <a:r>
              <a:rPr lang="pt-BR" altLang="en-US" sz="1600" b="1" dirty="0">
                <a:solidFill>
                  <a:schemeClr val="tx1"/>
                </a:solidFill>
              </a:rPr>
              <a:t>:</a:t>
            </a:r>
            <a:r>
              <a:rPr lang="en-US" sz="1600" b="1" dirty="0">
                <a:solidFill>
                  <a:schemeClr val="tx1"/>
                </a:solidFill>
              </a:rPr>
              <a:t> Batista Campos, Belém -</a:t>
            </a:r>
            <a:r>
              <a:rPr lang="pt-BR" altLang="en-US" sz="1600" b="1" dirty="0">
                <a:solidFill>
                  <a:schemeClr val="tx1"/>
                </a:solidFill>
              </a:rPr>
              <a:t> Pará</a:t>
            </a:r>
            <a:br>
              <a:rPr lang="en-US" sz="1600" b="1" dirty="0">
                <a:solidFill>
                  <a:schemeClr val="tx1"/>
                </a:solidFill>
              </a:rPr>
            </a:br>
            <a:r>
              <a:rPr lang="en-US" sz="1600" b="1" dirty="0">
                <a:solidFill>
                  <a:schemeClr val="tx1"/>
                </a:solidFill>
              </a:rPr>
              <a:t>2 bedrooms</a:t>
            </a:r>
            <a:r>
              <a:rPr lang="pt-BR" altLang="en-US" sz="1600" b="1" dirty="0">
                <a:solidFill>
                  <a:schemeClr val="tx1"/>
                </a:solidFill>
              </a:rPr>
              <a:t>, l</a:t>
            </a:r>
            <a:r>
              <a:rPr lang="en-US" altLang="pt-BR" sz="1600" b="1" dirty="0" err="1">
                <a:solidFill>
                  <a:schemeClr val="tx1"/>
                </a:solidFill>
              </a:rPr>
              <a:t>iving</a:t>
            </a:r>
            <a:r>
              <a:rPr lang="en-US" altLang="pt-BR" sz="1600" b="1" dirty="0">
                <a:solidFill>
                  <a:schemeClr val="tx1"/>
                </a:solidFill>
              </a:rPr>
              <a:t> room, kitchen, bathroom and balcony</a:t>
            </a:r>
            <a:br>
              <a:rPr lang="en-US" sz="1600" b="1" dirty="0">
                <a:solidFill>
                  <a:schemeClr val="tx1"/>
                </a:solidFill>
              </a:rPr>
            </a:br>
            <a:r>
              <a:rPr lang="en-US" sz="1600" b="1" dirty="0">
                <a:solidFill>
                  <a:schemeClr val="tx1"/>
                </a:solidFill>
              </a:rPr>
              <a:t>Capacity: 4 guests</a:t>
            </a:r>
            <a:br>
              <a:rPr lang="en-US" sz="1600" b="1" dirty="0">
                <a:solidFill>
                  <a:schemeClr val="tx1"/>
                </a:solidFill>
              </a:rPr>
            </a:br>
            <a:r>
              <a:rPr lang="en-US" sz="1600" b="1" dirty="0">
                <a:solidFill>
                  <a:schemeClr val="tx1"/>
                </a:solidFill>
              </a:rPr>
              <a:t>Price for 14 days $ 30.000</a:t>
            </a:r>
            <a:br>
              <a:rPr lang="en-US" sz="1400" dirty="0"/>
            </a:br>
            <a:br>
              <a:rPr lang="en-US" sz="1400" dirty="0"/>
            </a:br>
            <a:endParaRPr sz="1400" dirty="0"/>
          </a:p>
        </p:txBody>
      </p:sp>
      <p:pic>
        <p:nvPicPr>
          <p:cNvPr id="445" name="Google Shape;445;p33" descr="WhatsApp Image 2025-03-20 at 23.35.01 (6)"/>
          <p:cNvPicPr preferRelativeResize="0"/>
          <p:nvPr/>
        </p:nvPicPr>
        <p:blipFill rotWithShape="1">
          <a:blip r:embed="rId3"/>
          <a:srcRect/>
          <a:stretch>
            <a:fillRect/>
          </a:stretch>
        </p:blipFill>
        <p:spPr>
          <a:xfrm>
            <a:off x="610235" y="1188720"/>
            <a:ext cx="2278380" cy="2698750"/>
          </a:xfrm>
          <a:prstGeom prst="rect">
            <a:avLst/>
          </a:prstGeom>
          <a:noFill/>
          <a:ln>
            <a:noFill/>
          </a:ln>
        </p:spPr>
      </p:pic>
      <p:pic>
        <p:nvPicPr>
          <p:cNvPr id="446" name="Google Shape;446;p33" descr="WhatsApp Image 2025-03-20 at 23.35.01 (8)"/>
          <p:cNvPicPr preferRelativeResize="0"/>
          <p:nvPr/>
        </p:nvPicPr>
        <p:blipFill rotWithShape="1">
          <a:blip r:embed="rId4"/>
          <a:srcRect/>
          <a:stretch>
            <a:fillRect/>
          </a:stretch>
        </p:blipFill>
        <p:spPr>
          <a:xfrm>
            <a:off x="7472680" y="1174750"/>
            <a:ext cx="2232025" cy="2713355"/>
          </a:xfrm>
          <a:prstGeom prst="rect">
            <a:avLst/>
          </a:prstGeom>
          <a:noFill/>
          <a:ln>
            <a:noFill/>
          </a:ln>
        </p:spPr>
      </p:pic>
      <p:pic>
        <p:nvPicPr>
          <p:cNvPr id="447" name="Google Shape;447;p33" descr="WhatsApp Image 2025-03-20 at 23.35.01 (11)"/>
          <p:cNvPicPr preferRelativeResize="0"/>
          <p:nvPr/>
        </p:nvPicPr>
        <p:blipFill rotWithShape="1">
          <a:blip r:embed="rId5"/>
          <a:srcRect/>
          <a:stretch>
            <a:fillRect/>
          </a:stretch>
        </p:blipFill>
        <p:spPr>
          <a:xfrm>
            <a:off x="2997200" y="1174750"/>
            <a:ext cx="1971040" cy="2712720"/>
          </a:xfrm>
          <a:prstGeom prst="rect">
            <a:avLst/>
          </a:prstGeom>
          <a:noFill/>
          <a:ln>
            <a:noFill/>
          </a:ln>
        </p:spPr>
      </p:pic>
      <p:pic>
        <p:nvPicPr>
          <p:cNvPr id="448" name="Google Shape;448;p33" descr="WhatsApp Image 2025-03-20 at 23.35.01 (5)"/>
          <p:cNvPicPr preferRelativeResize="0"/>
          <p:nvPr/>
        </p:nvPicPr>
        <p:blipFill rotWithShape="1">
          <a:blip r:embed="rId6"/>
          <a:srcRect/>
          <a:stretch>
            <a:fillRect/>
          </a:stretch>
        </p:blipFill>
        <p:spPr>
          <a:xfrm>
            <a:off x="9813925" y="1174750"/>
            <a:ext cx="1750060" cy="2712720"/>
          </a:xfrm>
          <a:prstGeom prst="rect">
            <a:avLst/>
          </a:prstGeom>
          <a:noFill/>
          <a:ln>
            <a:noFill/>
          </a:ln>
        </p:spPr>
      </p:pic>
      <p:pic>
        <p:nvPicPr>
          <p:cNvPr id="449" name="Google Shape;449;p33" descr="WhatsApp Image 2025-03-20 at 23.35.01"/>
          <p:cNvPicPr preferRelativeResize="0"/>
          <p:nvPr/>
        </p:nvPicPr>
        <p:blipFill rotWithShape="1">
          <a:blip r:embed="rId7"/>
          <a:srcRect/>
          <a:stretch>
            <a:fillRect/>
          </a:stretch>
        </p:blipFill>
        <p:spPr>
          <a:xfrm>
            <a:off x="5076825" y="1174750"/>
            <a:ext cx="2286000" cy="2712720"/>
          </a:xfrm>
          <a:prstGeom prst="rect">
            <a:avLst/>
          </a:prstGeom>
          <a:noFill/>
          <a:ln>
            <a:noFill/>
          </a:ln>
        </p:spPr>
      </p:pic>
      <p:pic>
        <p:nvPicPr>
          <p:cNvPr id="450" name="Google Shape;450;p33" descr="WhatsApp Image 2025-03-20 at 23.35.01 (1)"/>
          <p:cNvPicPr preferRelativeResize="0"/>
          <p:nvPr/>
        </p:nvPicPr>
        <p:blipFill rotWithShape="1">
          <a:blip r:embed="rId8"/>
          <a:srcRect/>
          <a:stretch>
            <a:fillRect/>
          </a:stretch>
        </p:blipFill>
        <p:spPr>
          <a:xfrm>
            <a:off x="9768840" y="4042410"/>
            <a:ext cx="1795145" cy="2640965"/>
          </a:xfrm>
          <a:prstGeom prst="rect">
            <a:avLst/>
          </a:prstGeom>
          <a:noFill/>
          <a:ln>
            <a:noFill/>
          </a:ln>
        </p:spPr>
      </p:pic>
      <p:pic>
        <p:nvPicPr>
          <p:cNvPr id="451" name="Google Shape;451;p33" descr="WhatsApp Image 2025-03-20 at 23.35.01 (12)"/>
          <p:cNvPicPr preferRelativeResize="0"/>
          <p:nvPr/>
        </p:nvPicPr>
        <p:blipFill rotWithShape="1">
          <a:blip r:embed="rId9"/>
          <a:srcRect/>
          <a:stretch>
            <a:fillRect/>
          </a:stretch>
        </p:blipFill>
        <p:spPr>
          <a:xfrm>
            <a:off x="7472680" y="4042410"/>
            <a:ext cx="2231390" cy="2640965"/>
          </a:xfrm>
          <a:prstGeom prst="rect">
            <a:avLst/>
          </a:prstGeom>
          <a:noFill/>
          <a:ln>
            <a:noFill/>
          </a:ln>
        </p:spPr>
      </p:pic>
      <p:pic>
        <p:nvPicPr>
          <p:cNvPr id="452" name="Google Shape;452;p33" descr="WhatsApp Image 2025-03-20 at 23.35.01 (7)"/>
          <p:cNvPicPr preferRelativeResize="0"/>
          <p:nvPr/>
        </p:nvPicPr>
        <p:blipFill rotWithShape="1">
          <a:blip r:embed="rId10"/>
          <a:srcRect/>
          <a:stretch>
            <a:fillRect/>
          </a:stretch>
        </p:blipFill>
        <p:spPr>
          <a:xfrm>
            <a:off x="5076825" y="4043045"/>
            <a:ext cx="2286635" cy="2640330"/>
          </a:xfrm>
          <a:prstGeom prst="rect">
            <a:avLst/>
          </a:prstGeom>
          <a:noFill/>
          <a:ln>
            <a:noFill/>
          </a:ln>
        </p:spPr>
      </p:pic>
      <p:pic>
        <p:nvPicPr>
          <p:cNvPr id="453" name="Google Shape;453;p33" descr="WhatsApp Image 2025-03-20 at 23.35.00"/>
          <p:cNvPicPr preferRelativeResize="0"/>
          <p:nvPr/>
        </p:nvPicPr>
        <p:blipFill rotWithShape="1">
          <a:blip r:embed="rId11"/>
          <a:srcRect/>
          <a:stretch>
            <a:fillRect/>
          </a:stretch>
        </p:blipFill>
        <p:spPr>
          <a:xfrm>
            <a:off x="3006725" y="4043045"/>
            <a:ext cx="2001520" cy="2639695"/>
          </a:xfrm>
          <a:prstGeom prst="rect">
            <a:avLst/>
          </a:prstGeom>
          <a:noFill/>
          <a:ln>
            <a:noFill/>
          </a:ln>
        </p:spPr>
      </p:pic>
      <p:pic>
        <p:nvPicPr>
          <p:cNvPr id="454" name="Google Shape;454;p33" descr="WhatsApp Image 2025-03-20 at 23.35.01 (10)"/>
          <p:cNvPicPr preferRelativeResize="0"/>
          <p:nvPr/>
        </p:nvPicPr>
        <p:blipFill rotWithShape="1">
          <a:blip r:embed="rId12"/>
          <a:srcRect/>
          <a:stretch>
            <a:fillRect/>
          </a:stretch>
        </p:blipFill>
        <p:spPr>
          <a:xfrm>
            <a:off x="610235" y="4042410"/>
            <a:ext cx="2277745" cy="2618740"/>
          </a:xfrm>
          <a:prstGeom prst="rect">
            <a:avLst/>
          </a:prstGeom>
          <a:noFill/>
          <a:ln>
            <a:noFill/>
          </a:ln>
        </p:spPr>
      </p:pic>
      <p:pic>
        <p:nvPicPr>
          <p:cNvPr id="2" name="Imagem 1">
            <a:extLst>
              <a:ext uri="{FF2B5EF4-FFF2-40B4-BE49-F238E27FC236}">
                <a16:creationId xmlns:a16="http://schemas.microsoft.com/office/drawing/2014/main" id="{037CED62-D632-AD06-B99F-9E52ADFC015E}"/>
              </a:ext>
            </a:extLst>
          </p:cNvPr>
          <p:cNvPicPr>
            <a:picLocks noChangeAspect="1"/>
          </p:cNvPicPr>
          <p:nvPr/>
        </p:nvPicPr>
        <p:blipFill>
          <a:blip r:embed="rId13"/>
          <a:stretch>
            <a:fillRect/>
          </a:stretch>
        </p:blipFill>
        <p:spPr>
          <a:xfrm>
            <a:off x="10950721" y="-11088"/>
            <a:ext cx="1237957" cy="134845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34"/>
          <p:cNvSpPr txBox="1">
            <a:spLocks noGrp="1"/>
          </p:cNvSpPr>
          <p:nvPr>
            <p:ph type="title"/>
          </p:nvPr>
        </p:nvSpPr>
        <p:spPr>
          <a:xfrm>
            <a:off x="609600" y="238125"/>
            <a:ext cx="10972800" cy="108077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1400" dirty="0">
                <a:solidFill>
                  <a:schemeClr val="tx1"/>
                </a:solidFill>
              </a:rPr>
              <a:t>15 minutes from Patio Shopping</a:t>
            </a:r>
            <a:br>
              <a:rPr lang="en-US" sz="1400" dirty="0">
                <a:solidFill>
                  <a:schemeClr val="tx1"/>
                </a:solidFill>
              </a:rPr>
            </a:br>
            <a:r>
              <a:rPr lang="en-US" sz="1400" dirty="0">
                <a:solidFill>
                  <a:schemeClr val="tx1"/>
                </a:solidFill>
              </a:rPr>
              <a:t>40 minutes from the Airport, 5 </a:t>
            </a:r>
            <a:r>
              <a:rPr lang="en-US" sz="1400" dirty="0" err="1">
                <a:solidFill>
                  <a:schemeClr val="tx1"/>
                </a:solidFill>
              </a:rPr>
              <a:t>minutos</a:t>
            </a:r>
            <a:r>
              <a:rPr lang="en-US" sz="1400" dirty="0">
                <a:solidFill>
                  <a:schemeClr val="tx1"/>
                </a:solidFill>
              </a:rPr>
              <a:t> from the </a:t>
            </a:r>
            <a:r>
              <a:rPr lang="en-US" sz="1400" dirty="0" err="1">
                <a:solidFill>
                  <a:schemeClr val="tx1"/>
                </a:solidFill>
              </a:rPr>
              <a:t>Praça</a:t>
            </a:r>
            <a:r>
              <a:rPr lang="en-US" sz="1400" dirty="0">
                <a:solidFill>
                  <a:schemeClr val="tx1"/>
                </a:solidFill>
              </a:rPr>
              <a:t> Batista campos.</a:t>
            </a:r>
            <a:br>
              <a:rPr lang="en-US" sz="1400" dirty="0">
                <a:solidFill>
                  <a:schemeClr val="tx1"/>
                </a:solidFill>
              </a:rPr>
            </a:br>
            <a:r>
              <a:rPr lang="en-US" sz="1400" dirty="0">
                <a:solidFill>
                  <a:schemeClr val="tx1"/>
                </a:solidFill>
              </a:rPr>
              <a:t>35 minutes from Parque da </a:t>
            </a:r>
            <a:r>
              <a:rPr lang="en-US" sz="1400" dirty="0" err="1">
                <a:solidFill>
                  <a:schemeClr val="tx1"/>
                </a:solidFill>
              </a:rPr>
              <a:t>Cidade</a:t>
            </a:r>
            <a:r>
              <a:rPr lang="en-US" sz="1400" dirty="0">
                <a:solidFill>
                  <a:schemeClr val="tx1"/>
                </a:solidFill>
              </a:rPr>
              <a:t> (where the main events of Cop30 will take place).</a:t>
            </a:r>
            <a:br>
              <a:rPr lang="en-US" sz="1400" dirty="0">
                <a:solidFill>
                  <a:schemeClr val="tx1"/>
                </a:solidFill>
              </a:rPr>
            </a:br>
            <a:r>
              <a:rPr lang="en-US" sz="1400" dirty="0">
                <a:solidFill>
                  <a:schemeClr val="tx1"/>
                </a:solidFill>
              </a:rPr>
              <a:t>15 </a:t>
            </a:r>
            <a:r>
              <a:rPr lang="en-US" sz="1400" dirty="0" err="1">
                <a:solidFill>
                  <a:schemeClr val="tx1"/>
                </a:solidFill>
              </a:rPr>
              <a:t>minutos</a:t>
            </a:r>
            <a:r>
              <a:rPr lang="en-US" sz="1400" dirty="0">
                <a:solidFill>
                  <a:schemeClr val="tx1"/>
                </a:solidFill>
              </a:rPr>
              <a:t> from the Mercado-</a:t>
            </a:r>
            <a:r>
              <a:rPr lang="en-US" sz="1400" dirty="0" err="1">
                <a:solidFill>
                  <a:schemeClr val="tx1"/>
                </a:solidFill>
              </a:rPr>
              <a:t>ver</a:t>
            </a:r>
            <a:r>
              <a:rPr lang="en-US" sz="1400" dirty="0">
                <a:solidFill>
                  <a:schemeClr val="tx1"/>
                </a:solidFill>
              </a:rPr>
              <a:t>- o peso</a:t>
            </a:r>
            <a:br>
              <a:rPr lang="en-US" sz="1400" dirty="0">
                <a:solidFill>
                  <a:schemeClr val="tx1"/>
                </a:solidFill>
              </a:rPr>
            </a:br>
            <a:r>
              <a:rPr lang="en-US" sz="1400" dirty="0">
                <a:solidFill>
                  <a:schemeClr val="tx1"/>
                </a:solidFill>
              </a:rPr>
              <a:t>air conditioning, TV, full kitchen - minibar, microwave, </a:t>
            </a:r>
            <a:r>
              <a:rPr lang="en-US" sz="1400" dirty="0" err="1">
                <a:solidFill>
                  <a:schemeClr val="tx1"/>
                </a:solidFill>
              </a:rPr>
              <a:t>airfryer</a:t>
            </a:r>
            <a:r>
              <a:rPr lang="en-US" sz="1400" dirty="0">
                <a:solidFill>
                  <a:schemeClr val="tx1"/>
                </a:solidFill>
              </a:rPr>
              <a:t>, blender, stove, dishes and pots.</a:t>
            </a:r>
            <a:endParaRPr sz="1400" dirty="0">
              <a:solidFill>
                <a:schemeClr val="tx1"/>
              </a:solidFill>
            </a:endParaRPr>
          </a:p>
        </p:txBody>
      </p:sp>
      <p:sp>
        <p:nvSpPr>
          <p:cNvPr id="460" name="Google Shape;460;p34"/>
          <p:cNvSpPr txBox="1">
            <a:spLocks noGrp="1"/>
          </p:cNvSpPr>
          <p:nvPr>
            <p:ph idx="1"/>
          </p:nvPr>
        </p:nvSpPr>
        <p:spPr>
          <a:xfrm>
            <a:off x="1797666" y="1557725"/>
            <a:ext cx="8596668" cy="961692"/>
          </a:xfrm>
          <a:prstGeom prst="rect">
            <a:avLst/>
          </a:prstGeom>
          <a:noFill/>
          <a:ln>
            <a:noFill/>
          </a:ln>
        </p:spPr>
        <p:txBody>
          <a:bodyPr spcFirstLastPara="1" wrap="square" lIns="91425" tIns="45700" rIns="91425" bIns="45700" anchor="t" anchorCtr="0">
            <a:noAutofit/>
          </a:bodyPr>
          <a:lstStyle/>
          <a:p>
            <a:pPr marL="342900" lvl="0" indent="-254000" algn="l" rtl="0">
              <a:spcBef>
                <a:spcPts val="0"/>
              </a:spcBef>
              <a:spcAft>
                <a:spcPts val="0"/>
              </a:spcAft>
              <a:buClr>
                <a:schemeClr val="dk1"/>
              </a:buClr>
              <a:buSzPts val="1400"/>
              <a:buFont typeface="Arial" panose="020B0604020202020204"/>
              <a:buNone/>
            </a:pPr>
            <a:endParaRPr sz="1400" dirty="0"/>
          </a:p>
          <a:p>
            <a:pPr marL="342900" lvl="0" indent="-254000" algn="l" rtl="0">
              <a:spcBef>
                <a:spcPts val="280"/>
              </a:spcBef>
              <a:spcAft>
                <a:spcPts val="0"/>
              </a:spcAft>
              <a:buClr>
                <a:schemeClr val="dk1"/>
              </a:buClr>
              <a:buSzPts val="1400"/>
              <a:buFont typeface="Arial" panose="020B0604020202020204"/>
              <a:buNone/>
            </a:pPr>
            <a:endParaRPr sz="1400" dirty="0"/>
          </a:p>
          <a:p>
            <a:pPr marL="0" lvl="0" indent="0" algn="l" rtl="0">
              <a:spcBef>
                <a:spcPts val="400"/>
              </a:spcBef>
              <a:spcAft>
                <a:spcPts val="0"/>
              </a:spcAft>
              <a:buClr>
                <a:schemeClr val="dk1"/>
              </a:buClr>
              <a:buSzPts val="1400"/>
              <a:buFont typeface="Arial" panose="020B0604020202020204"/>
              <a:buNone/>
            </a:pPr>
            <a:r>
              <a:rPr lang="en-US" sz="1400" dirty="0"/>
              <a:t>                   </a:t>
            </a:r>
            <a:r>
              <a:rPr lang="en-US" sz="1200" dirty="0"/>
              <a:t> </a:t>
            </a:r>
            <a:r>
              <a:rPr lang="en-US" sz="1800" b="1" dirty="0"/>
              <a:t>Batista Campos square</a:t>
            </a:r>
            <a:endParaRPr sz="1800" b="1" dirty="0"/>
          </a:p>
          <a:p>
            <a:pPr marL="0" lvl="0" indent="0" algn="l" rtl="0">
              <a:spcBef>
                <a:spcPts val="400"/>
              </a:spcBef>
              <a:spcAft>
                <a:spcPts val="0"/>
              </a:spcAft>
              <a:buClr>
                <a:schemeClr val="dk1"/>
              </a:buClr>
              <a:buSzPts val="2000"/>
              <a:buFont typeface="Arial" panose="020B0604020202020204"/>
              <a:buNone/>
            </a:pPr>
            <a:endParaRPr sz="2000" dirty="0"/>
          </a:p>
          <a:p>
            <a:pPr marL="0" lvl="0" indent="0" algn="l" rtl="0">
              <a:spcBef>
                <a:spcPts val="400"/>
              </a:spcBef>
              <a:spcAft>
                <a:spcPts val="0"/>
              </a:spcAft>
              <a:buClr>
                <a:schemeClr val="dk1"/>
              </a:buClr>
              <a:buSzPts val="2000"/>
              <a:buFont typeface="Arial" panose="020B0604020202020204"/>
              <a:buNone/>
            </a:pPr>
            <a:endParaRPr sz="2000" dirty="0"/>
          </a:p>
          <a:p>
            <a:pPr marL="0" lvl="0" indent="0" algn="l" rtl="0">
              <a:spcBef>
                <a:spcPts val="400"/>
              </a:spcBef>
              <a:spcAft>
                <a:spcPts val="0"/>
              </a:spcAft>
              <a:buClr>
                <a:schemeClr val="dk1"/>
              </a:buClr>
              <a:buSzPts val="2000"/>
              <a:buFont typeface="Arial" panose="020B0604020202020204"/>
              <a:buNone/>
            </a:pPr>
            <a:endParaRPr sz="2000" dirty="0"/>
          </a:p>
          <a:p>
            <a:pPr marL="0" lvl="0" indent="0" algn="l" rtl="0">
              <a:spcBef>
                <a:spcPts val="400"/>
              </a:spcBef>
              <a:spcAft>
                <a:spcPts val="0"/>
              </a:spcAft>
              <a:buClr>
                <a:schemeClr val="dk1"/>
              </a:buClr>
              <a:buSzPts val="2000"/>
              <a:buFont typeface="Arial" panose="020B0604020202020204"/>
              <a:buNone/>
            </a:pPr>
            <a:endParaRPr sz="2000" dirty="0"/>
          </a:p>
          <a:p>
            <a:pPr marL="0" lvl="0" indent="0" algn="l" rtl="0">
              <a:spcBef>
                <a:spcPts val="400"/>
              </a:spcBef>
              <a:spcAft>
                <a:spcPts val="0"/>
              </a:spcAft>
              <a:buClr>
                <a:schemeClr val="dk1"/>
              </a:buClr>
              <a:buSzPts val="2000"/>
              <a:buFont typeface="Arial" panose="020B0604020202020204"/>
              <a:buNone/>
            </a:pPr>
            <a:r>
              <a:rPr lang="en-US" sz="2000" dirty="0"/>
              <a:t>                                                                                   </a:t>
            </a:r>
            <a:endParaRPr sz="2000" dirty="0"/>
          </a:p>
        </p:txBody>
      </p:sp>
      <p:pic>
        <p:nvPicPr>
          <p:cNvPr id="461" name="Google Shape;461;p34" descr="Captura de tela 2025-03-21 105948"/>
          <p:cNvPicPr preferRelativeResize="0"/>
          <p:nvPr/>
        </p:nvPicPr>
        <p:blipFill rotWithShape="1">
          <a:blip r:embed="rId3"/>
          <a:srcRect/>
          <a:stretch>
            <a:fillRect/>
          </a:stretch>
        </p:blipFill>
        <p:spPr>
          <a:xfrm>
            <a:off x="1324448" y="2758247"/>
            <a:ext cx="4391025" cy="2962275"/>
          </a:xfrm>
          <a:prstGeom prst="rect">
            <a:avLst/>
          </a:prstGeom>
          <a:noFill/>
          <a:ln>
            <a:noFill/>
          </a:ln>
        </p:spPr>
      </p:pic>
      <p:pic>
        <p:nvPicPr>
          <p:cNvPr id="462" name="Google Shape;462;p34" descr="Captura de tela 2025-03-21 105809"/>
          <p:cNvPicPr preferRelativeResize="0"/>
          <p:nvPr/>
        </p:nvPicPr>
        <p:blipFill rotWithShape="1">
          <a:blip r:embed="rId4"/>
          <a:srcRect/>
          <a:stretch>
            <a:fillRect/>
          </a:stretch>
        </p:blipFill>
        <p:spPr>
          <a:xfrm>
            <a:off x="5983458" y="4049782"/>
            <a:ext cx="4491355" cy="2080260"/>
          </a:xfrm>
          <a:prstGeom prst="rect">
            <a:avLst/>
          </a:prstGeom>
          <a:noFill/>
          <a:ln>
            <a:noFill/>
          </a:ln>
        </p:spPr>
      </p:pic>
      <p:pic>
        <p:nvPicPr>
          <p:cNvPr id="463" name="Google Shape;463;p34" descr="Captura de tela 2025-03-21 105844"/>
          <p:cNvPicPr preferRelativeResize="0"/>
          <p:nvPr/>
        </p:nvPicPr>
        <p:blipFill rotWithShape="1">
          <a:blip r:embed="rId5"/>
          <a:srcRect/>
          <a:stretch>
            <a:fillRect/>
          </a:stretch>
        </p:blipFill>
        <p:spPr>
          <a:xfrm>
            <a:off x="6096000" y="1810067"/>
            <a:ext cx="4491355" cy="2000885"/>
          </a:xfrm>
          <a:prstGeom prst="rect">
            <a:avLst/>
          </a:prstGeom>
          <a:noFill/>
          <a:ln>
            <a:noFill/>
          </a:ln>
        </p:spPr>
      </p:pic>
      <p:pic>
        <p:nvPicPr>
          <p:cNvPr id="2" name="Imagem 1">
            <a:extLst>
              <a:ext uri="{FF2B5EF4-FFF2-40B4-BE49-F238E27FC236}">
                <a16:creationId xmlns:a16="http://schemas.microsoft.com/office/drawing/2014/main" id="{C7F0EB69-2432-35F4-B91B-37CCDCEBAEC8}"/>
              </a:ext>
            </a:extLst>
          </p:cNvPr>
          <p:cNvPicPr>
            <a:picLocks noChangeAspect="1"/>
          </p:cNvPicPr>
          <p:nvPr/>
        </p:nvPicPr>
        <p:blipFill>
          <a:blip r:embed="rId6"/>
          <a:stretch>
            <a:fillRect/>
          </a:stretch>
        </p:blipFill>
        <p:spPr>
          <a:xfrm>
            <a:off x="10950721" y="-11088"/>
            <a:ext cx="1237957" cy="134845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35"/>
          <p:cNvSpPr txBox="1">
            <a:spLocks noGrp="1"/>
          </p:cNvSpPr>
          <p:nvPr>
            <p:ph type="title"/>
          </p:nvPr>
        </p:nvSpPr>
        <p:spPr>
          <a:xfrm>
            <a:off x="609600" y="63500"/>
            <a:ext cx="10972800" cy="110045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altLang="en-US" sz="1600" b="1" dirty="0" err="1">
                <a:solidFill>
                  <a:schemeClr val="tx1"/>
                </a:solidFill>
              </a:rPr>
              <a:t>Location</a:t>
            </a:r>
            <a:r>
              <a:rPr lang="pt-BR" altLang="en-US" sz="1600" b="1" dirty="0">
                <a:solidFill>
                  <a:schemeClr val="tx1"/>
                </a:solidFill>
              </a:rPr>
              <a:t>:</a:t>
            </a:r>
            <a:r>
              <a:rPr lang="en-US" sz="1600" b="1" dirty="0">
                <a:solidFill>
                  <a:schemeClr val="tx1"/>
                </a:solidFill>
              </a:rPr>
              <a:t> </a:t>
            </a:r>
            <a:r>
              <a:rPr lang="en-US" sz="1600" b="1" dirty="0" err="1">
                <a:solidFill>
                  <a:schemeClr val="tx1"/>
                </a:solidFill>
              </a:rPr>
              <a:t>Marambaia</a:t>
            </a:r>
            <a:r>
              <a:rPr lang="pt-BR" altLang="en-US" sz="1600" b="1" dirty="0">
                <a:solidFill>
                  <a:schemeClr val="tx1"/>
                </a:solidFill>
              </a:rPr>
              <a:t>, Belém - Pará</a:t>
            </a:r>
            <a:br>
              <a:rPr lang="en-US" sz="1600" b="1" dirty="0">
                <a:solidFill>
                  <a:schemeClr val="tx1"/>
                </a:solidFill>
              </a:rPr>
            </a:br>
            <a:r>
              <a:rPr lang="en-US" sz="1600" b="1" dirty="0">
                <a:solidFill>
                  <a:schemeClr val="tx1"/>
                </a:solidFill>
              </a:rPr>
              <a:t>Capacity: 6 guests 3 bedrooms</a:t>
            </a:r>
            <a:br>
              <a:rPr lang="en-US" sz="1600" b="1" dirty="0">
                <a:solidFill>
                  <a:schemeClr val="tx1"/>
                </a:solidFill>
              </a:rPr>
            </a:br>
            <a:r>
              <a:rPr lang="en-US" sz="1600" b="1" dirty="0">
                <a:solidFill>
                  <a:schemeClr val="tx1"/>
                </a:solidFill>
              </a:rPr>
              <a:t>Price for 14 days: $ 30.000</a:t>
            </a:r>
            <a:br>
              <a:rPr lang="en-US" sz="1600" b="1" dirty="0">
                <a:solidFill>
                  <a:schemeClr val="tx1"/>
                </a:solidFill>
              </a:rPr>
            </a:br>
            <a:r>
              <a:rPr lang="en-US" sz="1600" b="1" dirty="0">
                <a:solidFill>
                  <a:schemeClr val="tx1"/>
                </a:solidFill>
              </a:rPr>
              <a:t>air conditioning, TV, full kitchen - minibar, microwave, </a:t>
            </a:r>
            <a:r>
              <a:rPr lang="en-US" sz="1600" b="1" dirty="0" err="1">
                <a:solidFill>
                  <a:schemeClr val="tx1"/>
                </a:solidFill>
              </a:rPr>
              <a:t>airfryer</a:t>
            </a:r>
            <a:r>
              <a:rPr lang="en-US" sz="1600" b="1" dirty="0">
                <a:solidFill>
                  <a:schemeClr val="tx1"/>
                </a:solidFill>
              </a:rPr>
              <a:t>, blender, stove, dishes and pots.</a:t>
            </a:r>
            <a:endParaRPr sz="1600" b="1" dirty="0">
              <a:solidFill>
                <a:schemeClr val="tx1"/>
              </a:solidFill>
            </a:endParaRPr>
          </a:p>
        </p:txBody>
      </p:sp>
      <p:pic>
        <p:nvPicPr>
          <p:cNvPr id="470" name="Google Shape;470;p35" descr="WhatsApp Image 2025-03-20 at 23.37.15 (6)"/>
          <p:cNvPicPr preferRelativeResize="0"/>
          <p:nvPr/>
        </p:nvPicPr>
        <p:blipFill rotWithShape="1">
          <a:blip r:embed="rId3"/>
          <a:srcRect/>
          <a:stretch>
            <a:fillRect/>
          </a:stretch>
        </p:blipFill>
        <p:spPr>
          <a:xfrm>
            <a:off x="4998085" y="1412875"/>
            <a:ext cx="2039620" cy="2174240"/>
          </a:xfrm>
          <a:prstGeom prst="rect">
            <a:avLst/>
          </a:prstGeom>
          <a:noFill/>
          <a:ln>
            <a:noFill/>
          </a:ln>
        </p:spPr>
      </p:pic>
      <p:pic>
        <p:nvPicPr>
          <p:cNvPr id="471" name="Google Shape;471;p35" descr="WhatsApp Image 2025-03-20 at 23.37.15 (10)"/>
          <p:cNvPicPr preferRelativeResize="0"/>
          <p:nvPr/>
        </p:nvPicPr>
        <p:blipFill rotWithShape="1">
          <a:blip r:embed="rId4"/>
          <a:srcRect/>
          <a:stretch>
            <a:fillRect/>
          </a:stretch>
        </p:blipFill>
        <p:spPr>
          <a:xfrm>
            <a:off x="7236460" y="1412875"/>
            <a:ext cx="2021840" cy="2174240"/>
          </a:xfrm>
          <a:prstGeom prst="rect">
            <a:avLst/>
          </a:prstGeom>
          <a:noFill/>
          <a:ln>
            <a:noFill/>
          </a:ln>
        </p:spPr>
      </p:pic>
      <p:pic>
        <p:nvPicPr>
          <p:cNvPr id="472" name="Google Shape;472;p35" descr="WhatsApp Image 2025-03-20 at 23.37.15 (11)"/>
          <p:cNvPicPr preferRelativeResize="0"/>
          <p:nvPr/>
        </p:nvPicPr>
        <p:blipFill rotWithShape="1">
          <a:blip r:embed="rId5"/>
          <a:srcRect/>
          <a:stretch>
            <a:fillRect/>
          </a:stretch>
        </p:blipFill>
        <p:spPr>
          <a:xfrm>
            <a:off x="9381490" y="1412875"/>
            <a:ext cx="2007235" cy="2174240"/>
          </a:xfrm>
          <a:prstGeom prst="rect">
            <a:avLst/>
          </a:prstGeom>
          <a:noFill/>
          <a:ln>
            <a:noFill/>
          </a:ln>
        </p:spPr>
      </p:pic>
      <p:pic>
        <p:nvPicPr>
          <p:cNvPr id="473" name="Google Shape;473;p35" descr="WhatsApp Image 2025-03-20 at 23.37.15 (15)"/>
          <p:cNvPicPr preferRelativeResize="0"/>
          <p:nvPr/>
        </p:nvPicPr>
        <p:blipFill rotWithShape="1">
          <a:blip r:embed="rId6"/>
          <a:srcRect/>
          <a:stretch>
            <a:fillRect/>
          </a:stretch>
        </p:blipFill>
        <p:spPr>
          <a:xfrm>
            <a:off x="691515" y="1421130"/>
            <a:ext cx="1941195" cy="2134235"/>
          </a:xfrm>
          <a:prstGeom prst="rect">
            <a:avLst/>
          </a:prstGeom>
          <a:noFill/>
          <a:ln>
            <a:noFill/>
          </a:ln>
        </p:spPr>
      </p:pic>
      <p:pic>
        <p:nvPicPr>
          <p:cNvPr id="474" name="Google Shape;474;p35" descr="WhatsApp Image 2025-03-20 at 23.37.15 (12)"/>
          <p:cNvPicPr preferRelativeResize="0"/>
          <p:nvPr/>
        </p:nvPicPr>
        <p:blipFill rotWithShape="1">
          <a:blip r:embed="rId7"/>
          <a:srcRect/>
          <a:stretch>
            <a:fillRect/>
          </a:stretch>
        </p:blipFill>
        <p:spPr>
          <a:xfrm flipH="1">
            <a:off x="2793365" y="1397000"/>
            <a:ext cx="2053590" cy="2174240"/>
          </a:xfrm>
          <a:prstGeom prst="rect">
            <a:avLst/>
          </a:prstGeom>
          <a:noFill/>
          <a:ln>
            <a:noFill/>
          </a:ln>
        </p:spPr>
      </p:pic>
      <p:pic>
        <p:nvPicPr>
          <p:cNvPr id="475" name="Google Shape;475;p35" descr="WhatsApp Image 2025-03-20 at 23.37.15 (8)"/>
          <p:cNvPicPr preferRelativeResize="0"/>
          <p:nvPr/>
        </p:nvPicPr>
        <p:blipFill rotWithShape="1">
          <a:blip r:embed="rId8"/>
          <a:srcRect/>
          <a:stretch>
            <a:fillRect/>
          </a:stretch>
        </p:blipFill>
        <p:spPr>
          <a:xfrm>
            <a:off x="609600" y="3691255"/>
            <a:ext cx="2546985" cy="2560320"/>
          </a:xfrm>
          <a:prstGeom prst="rect">
            <a:avLst/>
          </a:prstGeom>
          <a:noFill/>
          <a:ln>
            <a:noFill/>
          </a:ln>
        </p:spPr>
      </p:pic>
      <p:pic>
        <p:nvPicPr>
          <p:cNvPr id="476" name="Google Shape;476;p35" descr="WhatsApp Image 2025-03-20 at 23.37.15 (17)"/>
          <p:cNvPicPr preferRelativeResize="0"/>
          <p:nvPr/>
        </p:nvPicPr>
        <p:blipFill rotWithShape="1">
          <a:blip r:embed="rId9"/>
          <a:srcRect/>
          <a:stretch>
            <a:fillRect/>
          </a:stretch>
        </p:blipFill>
        <p:spPr>
          <a:xfrm>
            <a:off x="3289300" y="3691890"/>
            <a:ext cx="2639060" cy="2559685"/>
          </a:xfrm>
          <a:prstGeom prst="rect">
            <a:avLst/>
          </a:prstGeom>
          <a:noFill/>
          <a:ln>
            <a:noFill/>
          </a:ln>
        </p:spPr>
      </p:pic>
      <p:pic>
        <p:nvPicPr>
          <p:cNvPr id="477" name="Google Shape;477;p35" descr="WhatsApp Image 2025-03-20 at 23.37.15 (18)"/>
          <p:cNvPicPr preferRelativeResize="0"/>
          <p:nvPr/>
        </p:nvPicPr>
        <p:blipFill rotWithShape="1">
          <a:blip r:embed="rId10"/>
          <a:srcRect/>
          <a:stretch>
            <a:fillRect/>
          </a:stretch>
        </p:blipFill>
        <p:spPr>
          <a:xfrm flipH="1">
            <a:off x="6070600" y="3691255"/>
            <a:ext cx="2433320" cy="2559685"/>
          </a:xfrm>
          <a:prstGeom prst="rect">
            <a:avLst/>
          </a:prstGeom>
          <a:noFill/>
          <a:ln>
            <a:noFill/>
          </a:ln>
        </p:spPr>
      </p:pic>
      <p:pic>
        <p:nvPicPr>
          <p:cNvPr id="478" name="Google Shape;478;p35" descr="WhatsApp Image 2025-03-20 at 23.37.15"/>
          <p:cNvPicPr preferRelativeResize="0"/>
          <p:nvPr/>
        </p:nvPicPr>
        <p:blipFill rotWithShape="1">
          <a:blip r:embed="rId11"/>
          <a:srcRect/>
          <a:stretch>
            <a:fillRect/>
          </a:stretch>
        </p:blipFill>
        <p:spPr>
          <a:xfrm>
            <a:off x="8646160" y="3691255"/>
            <a:ext cx="2587625" cy="2559685"/>
          </a:xfrm>
          <a:prstGeom prst="rect">
            <a:avLst/>
          </a:prstGeom>
          <a:noFill/>
          <a:ln>
            <a:noFill/>
          </a:ln>
        </p:spPr>
      </p:pic>
      <p:pic>
        <p:nvPicPr>
          <p:cNvPr id="2" name="Imagem 1">
            <a:extLst>
              <a:ext uri="{FF2B5EF4-FFF2-40B4-BE49-F238E27FC236}">
                <a16:creationId xmlns:a16="http://schemas.microsoft.com/office/drawing/2014/main" id="{F1E1BFC8-41FF-4213-2A4F-2AAD1D01C70A}"/>
              </a:ext>
            </a:extLst>
          </p:cNvPr>
          <p:cNvPicPr>
            <a:picLocks noChangeAspect="1"/>
          </p:cNvPicPr>
          <p:nvPr/>
        </p:nvPicPr>
        <p:blipFill>
          <a:blip r:embed="rId12"/>
          <a:stretch>
            <a:fillRect/>
          </a:stretch>
        </p:blipFill>
        <p:spPr>
          <a:xfrm>
            <a:off x="10950721" y="-11088"/>
            <a:ext cx="1237957" cy="134845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36"/>
          <p:cNvSpPr txBox="1">
            <a:spLocks noGrp="1"/>
          </p:cNvSpPr>
          <p:nvPr>
            <p:ph type="title"/>
          </p:nvPr>
        </p:nvSpPr>
        <p:spPr>
          <a:xfrm>
            <a:off x="609600" y="142875"/>
            <a:ext cx="10972800" cy="110045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1400" dirty="0">
                <a:solidFill>
                  <a:schemeClr val="tx1"/>
                </a:solidFill>
              </a:rPr>
              <a:t>15 minutes from Shopping Boulevard.</a:t>
            </a:r>
            <a:br>
              <a:rPr lang="en-US" sz="1400" dirty="0">
                <a:solidFill>
                  <a:schemeClr val="tx1"/>
                </a:solidFill>
              </a:rPr>
            </a:br>
            <a:r>
              <a:rPr lang="en-US" sz="1400" dirty="0">
                <a:solidFill>
                  <a:schemeClr val="tx1"/>
                </a:solidFill>
              </a:rPr>
              <a:t>35 minutes from the  Airport.</a:t>
            </a:r>
            <a:br>
              <a:rPr lang="en-US" sz="1400" dirty="0">
                <a:solidFill>
                  <a:schemeClr val="tx1"/>
                </a:solidFill>
              </a:rPr>
            </a:br>
            <a:r>
              <a:rPr lang="en-US" sz="1400" dirty="0">
                <a:solidFill>
                  <a:schemeClr val="tx1"/>
                </a:solidFill>
              </a:rPr>
              <a:t>30 minutes from Parque da </a:t>
            </a:r>
            <a:r>
              <a:rPr lang="en-US" sz="1400" dirty="0" err="1">
                <a:solidFill>
                  <a:schemeClr val="tx1"/>
                </a:solidFill>
              </a:rPr>
              <a:t>Cidade</a:t>
            </a:r>
            <a:r>
              <a:rPr lang="en-US" sz="1400" dirty="0">
                <a:solidFill>
                  <a:schemeClr val="tx1"/>
                </a:solidFill>
              </a:rPr>
              <a:t> (where the main events of Cop30 will take place).</a:t>
            </a:r>
            <a:br>
              <a:rPr lang="en-US" sz="1400" dirty="0">
                <a:solidFill>
                  <a:schemeClr val="tx1"/>
                </a:solidFill>
              </a:rPr>
            </a:br>
            <a:r>
              <a:rPr lang="en-US" sz="1400" dirty="0">
                <a:solidFill>
                  <a:schemeClr val="tx1"/>
                </a:solidFill>
              </a:rPr>
              <a:t>15 </a:t>
            </a:r>
            <a:r>
              <a:rPr lang="en-US" sz="1400" dirty="0" err="1">
                <a:solidFill>
                  <a:schemeClr val="tx1"/>
                </a:solidFill>
              </a:rPr>
              <a:t>minutos</a:t>
            </a:r>
            <a:r>
              <a:rPr lang="en-US" sz="1400" dirty="0">
                <a:solidFill>
                  <a:schemeClr val="tx1"/>
                </a:solidFill>
              </a:rPr>
              <a:t> from the Mercado-</a:t>
            </a:r>
            <a:r>
              <a:rPr lang="en-US" sz="1400" dirty="0" err="1">
                <a:solidFill>
                  <a:schemeClr val="tx1"/>
                </a:solidFill>
              </a:rPr>
              <a:t>ver</a:t>
            </a:r>
            <a:r>
              <a:rPr lang="en-US" sz="1400" dirty="0">
                <a:solidFill>
                  <a:schemeClr val="tx1"/>
                </a:solidFill>
              </a:rPr>
              <a:t>- o peso and </a:t>
            </a:r>
            <a:r>
              <a:rPr lang="en-US" sz="1400" dirty="0" err="1">
                <a:solidFill>
                  <a:schemeClr val="tx1"/>
                </a:solidFill>
              </a:rPr>
              <a:t>Estação</a:t>
            </a:r>
            <a:r>
              <a:rPr lang="en-US" sz="1400" dirty="0">
                <a:solidFill>
                  <a:schemeClr val="tx1"/>
                </a:solidFill>
              </a:rPr>
              <a:t> das </a:t>
            </a:r>
            <a:r>
              <a:rPr lang="en-US" sz="1400" dirty="0" err="1">
                <a:solidFill>
                  <a:schemeClr val="tx1"/>
                </a:solidFill>
              </a:rPr>
              <a:t>Docas</a:t>
            </a:r>
            <a:r>
              <a:rPr lang="en-US" sz="1400" dirty="0">
                <a:solidFill>
                  <a:schemeClr val="tx1"/>
                </a:solidFill>
              </a:rPr>
              <a:t>.</a:t>
            </a:r>
            <a:endParaRPr sz="1400" dirty="0">
              <a:solidFill>
                <a:schemeClr val="tx1"/>
              </a:solidFill>
            </a:endParaRPr>
          </a:p>
        </p:txBody>
      </p:sp>
      <p:sp>
        <p:nvSpPr>
          <p:cNvPr id="484" name="Google Shape;484;p36"/>
          <p:cNvSpPr txBox="1">
            <a:spLocks noGrp="1"/>
          </p:cNvSpPr>
          <p:nvPr>
            <p:ph idx="1"/>
          </p:nvPr>
        </p:nvSpPr>
        <p:spPr>
          <a:xfrm>
            <a:off x="842164" y="1397293"/>
            <a:ext cx="8596668" cy="3880773"/>
          </a:xfrm>
          <a:prstGeom prst="rect">
            <a:avLst/>
          </a:prstGeom>
          <a:noFill/>
          <a:ln>
            <a:noFill/>
          </a:ln>
        </p:spPr>
        <p:txBody>
          <a:bodyPr spcFirstLastPara="1" wrap="square" lIns="91425" tIns="45700" rIns="91425" bIns="45700" anchor="t" anchorCtr="0">
            <a:noAutofit/>
          </a:bodyPr>
          <a:lstStyle/>
          <a:p>
            <a:pPr marL="342900" lvl="0" indent="-254000" algn="l" rtl="0">
              <a:spcBef>
                <a:spcPts val="0"/>
              </a:spcBef>
              <a:spcAft>
                <a:spcPts val="0"/>
              </a:spcAft>
              <a:buClr>
                <a:schemeClr val="dk1"/>
              </a:buClr>
              <a:buSzPts val="1400"/>
              <a:buFont typeface="Arial" panose="020B0604020202020204"/>
              <a:buNone/>
            </a:pPr>
            <a:endParaRPr sz="1400" dirty="0"/>
          </a:p>
          <a:p>
            <a:pPr marL="0" lvl="0" indent="0" algn="l" rtl="0">
              <a:spcBef>
                <a:spcPts val="280"/>
              </a:spcBef>
              <a:spcAft>
                <a:spcPts val="0"/>
              </a:spcAft>
              <a:buClr>
                <a:schemeClr val="dk1"/>
              </a:buClr>
              <a:buSzPts val="1400"/>
              <a:buFont typeface="Arial" panose="020B0604020202020204"/>
              <a:buNone/>
            </a:pPr>
            <a:r>
              <a:rPr lang="en-US" sz="1400" dirty="0"/>
              <a:t>                     Airport                                                                                           Shopping Boulevard.     </a:t>
            </a:r>
            <a:endParaRPr sz="1400" dirty="0"/>
          </a:p>
        </p:txBody>
      </p:sp>
      <p:pic>
        <p:nvPicPr>
          <p:cNvPr id="485" name="Google Shape;485;p36" descr="aEROPORTO"/>
          <p:cNvPicPr preferRelativeResize="0"/>
          <p:nvPr/>
        </p:nvPicPr>
        <p:blipFill rotWithShape="1">
          <a:blip r:embed="rId3"/>
          <a:srcRect/>
          <a:stretch>
            <a:fillRect/>
          </a:stretch>
        </p:blipFill>
        <p:spPr>
          <a:xfrm>
            <a:off x="428212" y="2037715"/>
            <a:ext cx="4445000" cy="3535680"/>
          </a:xfrm>
          <a:prstGeom prst="rect">
            <a:avLst/>
          </a:prstGeom>
          <a:noFill/>
          <a:ln>
            <a:noFill/>
          </a:ln>
        </p:spPr>
      </p:pic>
      <p:pic>
        <p:nvPicPr>
          <p:cNvPr id="486" name="Google Shape;486;p36" descr="Captura de tela 2025-03-20 231423"/>
          <p:cNvPicPr preferRelativeResize="0"/>
          <p:nvPr/>
        </p:nvPicPr>
        <p:blipFill rotWithShape="1">
          <a:blip r:embed="rId4"/>
          <a:srcRect/>
          <a:stretch>
            <a:fillRect/>
          </a:stretch>
        </p:blipFill>
        <p:spPr>
          <a:xfrm>
            <a:off x="5666886" y="2037715"/>
            <a:ext cx="5283835" cy="3227705"/>
          </a:xfrm>
          <a:prstGeom prst="rect">
            <a:avLst/>
          </a:prstGeom>
          <a:noFill/>
          <a:ln>
            <a:noFill/>
          </a:ln>
        </p:spPr>
      </p:pic>
      <p:pic>
        <p:nvPicPr>
          <p:cNvPr id="2" name="Imagem 1">
            <a:extLst>
              <a:ext uri="{FF2B5EF4-FFF2-40B4-BE49-F238E27FC236}">
                <a16:creationId xmlns:a16="http://schemas.microsoft.com/office/drawing/2014/main" id="{CD827008-A66E-CBC0-44CF-81FCCE0C09C5}"/>
              </a:ext>
            </a:extLst>
          </p:cNvPr>
          <p:cNvPicPr>
            <a:picLocks noChangeAspect="1"/>
          </p:cNvPicPr>
          <p:nvPr/>
        </p:nvPicPr>
        <p:blipFill>
          <a:blip r:embed="rId5"/>
          <a:stretch>
            <a:fillRect/>
          </a:stretch>
        </p:blipFill>
        <p:spPr>
          <a:xfrm>
            <a:off x="10950721" y="-11088"/>
            <a:ext cx="1237957" cy="134845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37"/>
          <p:cNvSpPr txBox="1">
            <a:spLocks noGrp="1"/>
          </p:cNvSpPr>
          <p:nvPr>
            <p:ph type="title"/>
          </p:nvPr>
        </p:nvSpPr>
        <p:spPr>
          <a:xfrm>
            <a:off x="609600" y="0"/>
            <a:ext cx="10972800" cy="109664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pt-BR" altLang="en-US" sz="1600" b="1" dirty="0" err="1">
                <a:solidFill>
                  <a:schemeClr val="tx1"/>
                </a:solidFill>
              </a:rPr>
              <a:t>Location</a:t>
            </a:r>
            <a:r>
              <a:rPr lang="pt-BR" altLang="en-US" sz="1600" b="1" dirty="0">
                <a:solidFill>
                  <a:schemeClr val="tx1"/>
                </a:solidFill>
              </a:rPr>
              <a:t>: </a:t>
            </a:r>
            <a:r>
              <a:rPr lang="en-US" sz="1600" b="1" dirty="0">
                <a:solidFill>
                  <a:schemeClr val="tx1"/>
                </a:solidFill>
              </a:rPr>
              <a:t>Parque </a:t>
            </a:r>
            <a:r>
              <a:rPr lang="en-US" sz="1600" b="1" dirty="0" err="1">
                <a:solidFill>
                  <a:schemeClr val="tx1"/>
                </a:solidFill>
              </a:rPr>
              <a:t>Guajará</a:t>
            </a:r>
            <a:r>
              <a:rPr lang="en-US" sz="1600" b="1" dirty="0">
                <a:solidFill>
                  <a:schemeClr val="tx1"/>
                </a:solidFill>
              </a:rPr>
              <a:t>, Belém - P</a:t>
            </a:r>
            <a:r>
              <a:rPr lang="pt-BR" altLang="en-US" sz="1600" b="1" dirty="0">
                <a:solidFill>
                  <a:schemeClr val="tx1"/>
                </a:solidFill>
              </a:rPr>
              <a:t>ará</a:t>
            </a:r>
            <a:br>
              <a:rPr lang="en-US" sz="1600" b="1" dirty="0">
                <a:solidFill>
                  <a:schemeClr val="tx1"/>
                </a:solidFill>
              </a:rPr>
            </a:br>
            <a:r>
              <a:rPr lang="en-US" sz="1600" b="1" dirty="0">
                <a:solidFill>
                  <a:schemeClr val="tx1"/>
                </a:solidFill>
              </a:rPr>
              <a:t>Capacity: 6 guests 3 bedrooms</a:t>
            </a:r>
            <a:br>
              <a:rPr lang="en-US" sz="1600" b="1" dirty="0">
                <a:solidFill>
                  <a:schemeClr val="tx1"/>
                </a:solidFill>
              </a:rPr>
            </a:br>
            <a:r>
              <a:rPr lang="en-US" sz="1600" b="1" dirty="0">
                <a:solidFill>
                  <a:schemeClr val="tx1"/>
                </a:solidFill>
              </a:rPr>
              <a:t>Price for 14 days $ 30.000</a:t>
            </a:r>
            <a:endParaRPr sz="1600" b="1" dirty="0">
              <a:solidFill>
                <a:schemeClr val="tx1"/>
              </a:solidFill>
            </a:endParaRPr>
          </a:p>
        </p:txBody>
      </p:sp>
      <p:pic>
        <p:nvPicPr>
          <p:cNvPr id="493" name="Google Shape;493;p37" descr="WhatsApp Image 2025-03-20 at 23.42.01 (9)"/>
          <p:cNvPicPr preferRelativeResize="0"/>
          <p:nvPr/>
        </p:nvPicPr>
        <p:blipFill rotWithShape="1">
          <a:blip r:embed="rId3"/>
          <a:srcRect/>
          <a:stretch>
            <a:fillRect/>
          </a:stretch>
        </p:blipFill>
        <p:spPr>
          <a:xfrm>
            <a:off x="609600" y="1258570"/>
            <a:ext cx="2453640" cy="2170430"/>
          </a:xfrm>
          <a:prstGeom prst="rect">
            <a:avLst/>
          </a:prstGeom>
          <a:noFill/>
          <a:ln>
            <a:noFill/>
          </a:ln>
        </p:spPr>
      </p:pic>
      <p:pic>
        <p:nvPicPr>
          <p:cNvPr id="494" name="Google Shape;494;p37" descr="WhatsApp Image 2025-03-20 at 23.42.01 (12)"/>
          <p:cNvPicPr preferRelativeResize="0"/>
          <p:nvPr/>
        </p:nvPicPr>
        <p:blipFill rotWithShape="1">
          <a:blip r:embed="rId4"/>
          <a:srcRect/>
          <a:stretch>
            <a:fillRect/>
          </a:stretch>
        </p:blipFill>
        <p:spPr>
          <a:xfrm>
            <a:off x="3155315" y="1258570"/>
            <a:ext cx="2421255" cy="2170430"/>
          </a:xfrm>
          <a:prstGeom prst="rect">
            <a:avLst/>
          </a:prstGeom>
          <a:noFill/>
          <a:ln>
            <a:noFill/>
          </a:ln>
        </p:spPr>
      </p:pic>
      <p:pic>
        <p:nvPicPr>
          <p:cNvPr id="495" name="Google Shape;495;p37" descr="WhatsApp Image 2025-03-20 at 23.42.01 (4)"/>
          <p:cNvPicPr preferRelativeResize="0"/>
          <p:nvPr/>
        </p:nvPicPr>
        <p:blipFill rotWithShape="1">
          <a:blip r:embed="rId5"/>
          <a:srcRect/>
          <a:stretch>
            <a:fillRect/>
          </a:stretch>
        </p:blipFill>
        <p:spPr>
          <a:xfrm>
            <a:off x="5713730" y="1258570"/>
            <a:ext cx="2374265" cy="2170430"/>
          </a:xfrm>
          <a:prstGeom prst="rect">
            <a:avLst/>
          </a:prstGeom>
          <a:noFill/>
          <a:ln>
            <a:noFill/>
          </a:ln>
        </p:spPr>
      </p:pic>
      <p:pic>
        <p:nvPicPr>
          <p:cNvPr id="496" name="Google Shape;496;p37" descr="WhatsApp Image 2025-03-20 at 23.42.01 (5)"/>
          <p:cNvPicPr preferRelativeResize="0"/>
          <p:nvPr/>
        </p:nvPicPr>
        <p:blipFill rotWithShape="1">
          <a:blip r:embed="rId6"/>
          <a:srcRect/>
          <a:stretch>
            <a:fillRect/>
          </a:stretch>
        </p:blipFill>
        <p:spPr>
          <a:xfrm>
            <a:off x="8225155" y="1250315"/>
            <a:ext cx="2827020" cy="2253615"/>
          </a:xfrm>
          <a:prstGeom prst="rect">
            <a:avLst/>
          </a:prstGeom>
          <a:noFill/>
          <a:ln>
            <a:noFill/>
          </a:ln>
        </p:spPr>
      </p:pic>
      <p:pic>
        <p:nvPicPr>
          <p:cNvPr id="497" name="Google Shape;497;p37" descr="WhatsApp Image 2025-03-20 at 23.42.02 (2)"/>
          <p:cNvPicPr preferRelativeResize="0"/>
          <p:nvPr/>
        </p:nvPicPr>
        <p:blipFill rotWithShape="1">
          <a:blip r:embed="rId7"/>
          <a:srcRect/>
          <a:stretch>
            <a:fillRect/>
          </a:stretch>
        </p:blipFill>
        <p:spPr>
          <a:xfrm>
            <a:off x="609600" y="3592195"/>
            <a:ext cx="2218055" cy="2957830"/>
          </a:xfrm>
          <a:prstGeom prst="rect">
            <a:avLst/>
          </a:prstGeom>
          <a:noFill/>
          <a:ln>
            <a:noFill/>
          </a:ln>
        </p:spPr>
      </p:pic>
      <p:pic>
        <p:nvPicPr>
          <p:cNvPr id="498" name="Google Shape;498;p37" descr="WhatsApp Image 2025-03-20 at 23.42.01 (6)"/>
          <p:cNvPicPr preferRelativeResize="0"/>
          <p:nvPr/>
        </p:nvPicPr>
        <p:blipFill rotWithShape="1">
          <a:blip r:embed="rId8"/>
          <a:srcRect/>
          <a:stretch>
            <a:fillRect/>
          </a:stretch>
        </p:blipFill>
        <p:spPr>
          <a:xfrm>
            <a:off x="2941955" y="3591560"/>
            <a:ext cx="2520315" cy="2958465"/>
          </a:xfrm>
          <a:prstGeom prst="rect">
            <a:avLst/>
          </a:prstGeom>
          <a:noFill/>
          <a:ln>
            <a:noFill/>
          </a:ln>
        </p:spPr>
      </p:pic>
      <p:pic>
        <p:nvPicPr>
          <p:cNvPr id="499" name="Google Shape;499;p37" descr="WhatsApp Image 2025-03-20 at 23.42.02 (6)"/>
          <p:cNvPicPr preferRelativeResize="0"/>
          <p:nvPr/>
        </p:nvPicPr>
        <p:blipFill rotWithShape="1">
          <a:blip r:embed="rId9"/>
          <a:srcRect/>
          <a:stretch>
            <a:fillRect/>
          </a:stretch>
        </p:blipFill>
        <p:spPr>
          <a:xfrm>
            <a:off x="5576570" y="3503930"/>
            <a:ext cx="2574290" cy="3045460"/>
          </a:xfrm>
          <a:prstGeom prst="rect">
            <a:avLst/>
          </a:prstGeom>
          <a:noFill/>
          <a:ln>
            <a:noFill/>
          </a:ln>
        </p:spPr>
      </p:pic>
      <p:pic>
        <p:nvPicPr>
          <p:cNvPr id="500" name="Google Shape;500;p37" descr="WhatsApp Image 2025-03-20 at 23.42.02 (1)"/>
          <p:cNvPicPr preferRelativeResize="0"/>
          <p:nvPr/>
        </p:nvPicPr>
        <p:blipFill rotWithShape="1">
          <a:blip r:embed="rId10"/>
          <a:srcRect/>
          <a:stretch>
            <a:fillRect/>
          </a:stretch>
        </p:blipFill>
        <p:spPr>
          <a:xfrm>
            <a:off x="8236585" y="3591560"/>
            <a:ext cx="2854960" cy="2957830"/>
          </a:xfrm>
          <a:prstGeom prst="rect">
            <a:avLst/>
          </a:prstGeom>
          <a:noFill/>
          <a:ln>
            <a:noFill/>
          </a:ln>
        </p:spPr>
      </p:pic>
      <p:pic>
        <p:nvPicPr>
          <p:cNvPr id="2" name="Imagem 1">
            <a:extLst>
              <a:ext uri="{FF2B5EF4-FFF2-40B4-BE49-F238E27FC236}">
                <a16:creationId xmlns:a16="http://schemas.microsoft.com/office/drawing/2014/main" id="{43C7F38F-21C1-22D1-B968-BC87B4254505}"/>
              </a:ext>
            </a:extLst>
          </p:cNvPr>
          <p:cNvPicPr>
            <a:picLocks noChangeAspect="1"/>
          </p:cNvPicPr>
          <p:nvPr/>
        </p:nvPicPr>
        <p:blipFill>
          <a:blip r:embed="rId11"/>
          <a:stretch>
            <a:fillRect/>
          </a:stretch>
        </p:blipFill>
        <p:spPr>
          <a:xfrm>
            <a:off x="10950721" y="-11088"/>
            <a:ext cx="1237957" cy="134845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38"/>
          <p:cNvSpPr txBox="1">
            <a:spLocks noGrp="1"/>
          </p:cNvSpPr>
          <p:nvPr>
            <p:ph type="title"/>
          </p:nvPr>
        </p:nvSpPr>
        <p:spPr>
          <a:xfrm>
            <a:off x="609600" y="123190"/>
            <a:ext cx="10972800" cy="123444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1400" dirty="0">
                <a:solidFill>
                  <a:schemeClr val="tx1"/>
                </a:solidFill>
              </a:rPr>
              <a:t>15 minutes from Parque Shopping.</a:t>
            </a:r>
            <a:br>
              <a:rPr lang="en-US" sz="1400" dirty="0">
                <a:solidFill>
                  <a:schemeClr val="tx1"/>
                </a:solidFill>
              </a:rPr>
            </a:br>
            <a:r>
              <a:rPr lang="en-US" sz="1400" dirty="0">
                <a:solidFill>
                  <a:schemeClr val="tx1"/>
                </a:solidFill>
              </a:rPr>
              <a:t>25 minutes from the Airport.</a:t>
            </a:r>
            <a:br>
              <a:rPr lang="en-US" sz="1400" dirty="0">
                <a:solidFill>
                  <a:schemeClr val="tx1"/>
                </a:solidFill>
              </a:rPr>
            </a:br>
            <a:r>
              <a:rPr lang="en-US" sz="1400" dirty="0">
                <a:solidFill>
                  <a:schemeClr val="tx1"/>
                </a:solidFill>
              </a:rPr>
              <a:t>25 minutes from Parque da </a:t>
            </a:r>
            <a:r>
              <a:rPr lang="en-US" sz="1400" dirty="0" err="1">
                <a:solidFill>
                  <a:schemeClr val="tx1"/>
                </a:solidFill>
              </a:rPr>
              <a:t>Cidade</a:t>
            </a:r>
            <a:r>
              <a:rPr lang="en-US" sz="1400" dirty="0">
                <a:solidFill>
                  <a:schemeClr val="tx1"/>
                </a:solidFill>
              </a:rPr>
              <a:t> (where the main events of Cop30 will take place).</a:t>
            </a:r>
            <a:br>
              <a:rPr lang="en-US" sz="1400" dirty="0">
                <a:solidFill>
                  <a:schemeClr val="tx1"/>
                </a:solidFill>
              </a:rPr>
            </a:br>
            <a:r>
              <a:rPr lang="en-US" sz="1400" dirty="0">
                <a:solidFill>
                  <a:schemeClr val="tx1"/>
                </a:solidFill>
              </a:rPr>
              <a:t>10 minutes from the Supermarket and </a:t>
            </a:r>
            <a:r>
              <a:rPr lang="en-US" sz="1400" dirty="0" err="1">
                <a:solidFill>
                  <a:schemeClr val="tx1"/>
                </a:solidFill>
              </a:rPr>
              <a:t>Maganize</a:t>
            </a:r>
            <a:r>
              <a:rPr lang="en-US" sz="1400" dirty="0">
                <a:solidFill>
                  <a:schemeClr val="tx1"/>
                </a:solidFill>
              </a:rPr>
              <a:t>.</a:t>
            </a:r>
            <a:endParaRPr sz="1400" dirty="0">
              <a:solidFill>
                <a:schemeClr val="tx1"/>
              </a:solidFill>
            </a:endParaRPr>
          </a:p>
        </p:txBody>
      </p:sp>
      <p:sp>
        <p:nvSpPr>
          <p:cNvPr id="506" name="Google Shape;506;p38"/>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342900" lvl="0" indent="-254000" algn="l" rtl="0">
              <a:spcBef>
                <a:spcPts val="0"/>
              </a:spcBef>
              <a:spcAft>
                <a:spcPts val="0"/>
              </a:spcAft>
              <a:buClr>
                <a:schemeClr val="dk1"/>
              </a:buClr>
              <a:buSzPts val="1400"/>
              <a:buFont typeface="Arial" panose="020B0604020202020204"/>
              <a:buNone/>
            </a:pPr>
            <a:endParaRPr sz="1400" dirty="0"/>
          </a:p>
          <a:p>
            <a:pPr marL="342900" lvl="0" indent="-254000" algn="l" rtl="0">
              <a:spcBef>
                <a:spcPts val="280"/>
              </a:spcBef>
              <a:spcAft>
                <a:spcPts val="0"/>
              </a:spcAft>
              <a:buClr>
                <a:schemeClr val="dk1"/>
              </a:buClr>
              <a:buSzPts val="1400"/>
              <a:buFont typeface="Arial" panose="020B0604020202020204"/>
              <a:buNone/>
            </a:pPr>
            <a:endParaRPr sz="1400" dirty="0"/>
          </a:p>
          <a:p>
            <a:pPr marL="0" lvl="0" indent="0" algn="l" rtl="0">
              <a:spcBef>
                <a:spcPts val="280"/>
              </a:spcBef>
              <a:spcAft>
                <a:spcPts val="0"/>
              </a:spcAft>
              <a:buClr>
                <a:schemeClr val="dk1"/>
              </a:buClr>
              <a:buSzPts val="1400"/>
              <a:buFont typeface="Arial" panose="020B0604020202020204"/>
              <a:buNone/>
            </a:pPr>
            <a:r>
              <a:rPr lang="en-US" sz="1400" dirty="0"/>
              <a:t>                  Supermarket and Magazine                                         </a:t>
            </a:r>
            <a:r>
              <a:rPr lang="pt-BR" altLang="en-US" sz="1400" dirty="0"/>
              <a:t>    </a:t>
            </a:r>
            <a:r>
              <a:rPr lang="en-US" sz="1400" dirty="0"/>
              <a:t>          Parque Shopping</a:t>
            </a:r>
            <a:endParaRPr sz="1400" dirty="0"/>
          </a:p>
        </p:txBody>
      </p:sp>
      <p:pic>
        <p:nvPicPr>
          <p:cNvPr id="507" name="Google Shape;507;p38" descr="Captura de tela 2025-03-21 015517"/>
          <p:cNvPicPr preferRelativeResize="0"/>
          <p:nvPr/>
        </p:nvPicPr>
        <p:blipFill rotWithShape="1">
          <a:blip r:embed="rId3"/>
          <a:srcRect/>
          <a:stretch>
            <a:fillRect/>
          </a:stretch>
        </p:blipFill>
        <p:spPr>
          <a:xfrm>
            <a:off x="893104" y="3028755"/>
            <a:ext cx="4522470" cy="2781935"/>
          </a:xfrm>
          <a:prstGeom prst="rect">
            <a:avLst/>
          </a:prstGeom>
          <a:noFill/>
          <a:ln>
            <a:noFill/>
          </a:ln>
        </p:spPr>
      </p:pic>
      <p:pic>
        <p:nvPicPr>
          <p:cNvPr id="508" name="Google Shape;508;p38" descr="Captura de tela 2025-03-21 015617"/>
          <p:cNvPicPr preferRelativeResize="0"/>
          <p:nvPr/>
        </p:nvPicPr>
        <p:blipFill rotWithShape="1">
          <a:blip r:embed="rId4"/>
          <a:srcRect/>
          <a:stretch>
            <a:fillRect/>
          </a:stretch>
        </p:blipFill>
        <p:spPr>
          <a:xfrm>
            <a:off x="5631344" y="3028755"/>
            <a:ext cx="4625975" cy="2782570"/>
          </a:xfrm>
          <a:prstGeom prst="rect">
            <a:avLst/>
          </a:prstGeom>
          <a:noFill/>
          <a:ln>
            <a:noFill/>
          </a:ln>
        </p:spPr>
      </p:pic>
      <p:pic>
        <p:nvPicPr>
          <p:cNvPr id="2" name="Imagem 1">
            <a:extLst>
              <a:ext uri="{FF2B5EF4-FFF2-40B4-BE49-F238E27FC236}">
                <a16:creationId xmlns:a16="http://schemas.microsoft.com/office/drawing/2014/main" id="{239FA1FB-1362-8674-31BF-0F5643776BBA}"/>
              </a:ext>
            </a:extLst>
          </p:cNvPr>
          <p:cNvPicPr>
            <a:picLocks noChangeAspect="1"/>
          </p:cNvPicPr>
          <p:nvPr/>
        </p:nvPicPr>
        <p:blipFill>
          <a:blip r:embed="rId5"/>
          <a:stretch>
            <a:fillRect/>
          </a:stretch>
        </p:blipFill>
        <p:spPr>
          <a:xfrm>
            <a:off x="10950721" y="-11088"/>
            <a:ext cx="1237957" cy="134845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3"/>
          <p:cNvSpPr txBox="1">
            <a:spLocks noGrp="1"/>
          </p:cNvSpPr>
          <p:nvPr>
            <p:ph type="title"/>
          </p:nvPr>
        </p:nvSpPr>
        <p:spPr>
          <a:xfrm>
            <a:off x="609600" y="365760"/>
            <a:ext cx="10475742" cy="142938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1600" b="1" dirty="0">
                <a:solidFill>
                  <a:schemeClr val="tx1"/>
                </a:solidFill>
              </a:rPr>
              <a:t>LARGE HOUSE Location:</a:t>
            </a:r>
            <a:r>
              <a:rPr lang="pt-BR" altLang="en-US" sz="1600" b="1" dirty="0">
                <a:solidFill>
                  <a:schemeClr val="tx1"/>
                </a:solidFill>
              </a:rPr>
              <a:t>Parque verde,</a:t>
            </a:r>
            <a:r>
              <a:rPr lang="en-US" sz="1600" b="1" dirty="0">
                <a:solidFill>
                  <a:schemeClr val="tx1"/>
                </a:solidFill>
              </a:rPr>
              <a:t> Belém-Pará.</a:t>
            </a:r>
            <a:br>
              <a:rPr lang="en-US" sz="1600" b="1" dirty="0">
                <a:solidFill>
                  <a:schemeClr val="tx1"/>
                </a:solidFill>
              </a:rPr>
            </a:br>
            <a:r>
              <a:rPr lang="en-US" sz="1600" b="1" dirty="0">
                <a:solidFill>
                  <a:schemeClr val="tx1"/>
                </a:solidFill>
              </a:rPr>
              <a:t>2 adjoining rooms, 2 kitchens, 1 toilet, 5 bedrooms, 4 of which are suites, swimming pool, leisure area, garage.</a:t>
            </a:r>
            <a:br>
              <a:rPr lang="en-US" sz="1600" b="1" dirty="0">
                <a:solidFill>
                  <a:schemeClr val="tx1"/>
                </a:solidFill>
              </a:rPr>
            </a:br>
            <a:r>
              <a:rPr lang="en-US" sz="1600" b="1" dirty="0">
                <a:solidFill>
                  <a:schemeClr val="tx1"/>
                </a:solidFill>
              </a:rPr>
              <a:t>Capacity: 10 guests</a:t>
            </a:r>
            <a:br>
              <a:rPr lang="en-US" sz="1600" b="1" dirty="0">
                <a:solidFill>
                  <a:schemeClr val="tx1"/>
                </a:solidFill>
              </a:rPr>
            </a:br>
            <a:r>
              <a:rPr lang="en-US" sz="1600" b="1" dirty="0">
                <a:solidFill>
                  <a:schemeClr val="tx1"/>
                </a:solidFill>
              </a:rPr>
              <a:t>Price for 14 days: $ 30.800</a:t>
            </a:r>
            <a:endParaRPr sz="1600" b="1" dirty="0">
              <a:solidFill>
                <a:schemeClr val="tx1"/>
              </a:solidFill>
            </a:endParaRPr>
          </a:p>
        </p:txBody>
      </p:sp>
      <p:sp>
        <p:nvSpPr>
          <p:cNvPr id="121" name="Google Shape;121;p3"/>
          <p:cNvSpPr txBox="1">
            <a:spLocks noGrp="1"/>
          </p:cNvSpPr>
          <p:nvPr>
            <p:ph idx="1"/>
          </p:nvPr>
        </p:nvSpPr>
        <p:spPr>
          <a:xfrm>
            <a:off x="609600" y="5360670"/>
            <a:ext cx="10972800" cy="139255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panose="020B0604020202020204"/>
              <a:buNone/>
            </a:pPr>
            <a:r>
              <a:rPr lang="en-US" sz="1400" dirty="0"/>
              <a:t>2 sofas, TVs in the living rooms, 3 dining tables, sideboard, air conditioning in the bedrooms, TVs in the suites, sheets, towels, laundry, iron, washing machine, barbecue area, freezer, refrigerator, 2 stoves, air fryer, built-in cabinets, crockery, microwave, blender, mixer, coffee maker, cleaning supplies, toiletries.</a:t>
            </a:r>
            <a:endParaRPr sz="1400" dirty="0"/>
          </a:p>
          <a:p>
            <a:pPr marL="0" lvl="0" indent="0" algn="l" rtl="0">
              <a:spcBef>
                <a:spcPts val="280"/>
              </a:spcBef>
              <a:spcAft>
                <a:spcPts val="0"/>
              </a:spcAft>
              <a:buClr>
                <a:schemeClr val="dk1"/>
              </a:buClr>
              <a:buSzPts val="1400"/>
              <a:buFont typeface="Arial" panose="020B0604020202020204"/>
              <a:buNone/>
            </a:pPr>
            <a:r>
              <a:rPr lang="en-US" sz="1400" dirty="0"/>
              <a:t>Improvements: decoration, furniture for living space.</a:t>
            </a:r>
            <a:endParaRPr sz="1400" dirty="0"/>
          </a:p>
          <a:p>
            <a:pPr marL="0" lvl="0" indent="0" algn="l" rtl="0">
              <a:spcBef>
                <a:spcPts val="280"/>
              </a:spcBef>
              <a:spcAft>
                <a:spcPts val="0"/>
              </a:spcAft>
              <a:buClr>
                <a:schemeClr val="dk1"/>
              </a:buClr>
              <a:buSzPts val="1400"/>
              <a:buFont typeface="Arial" panose="020B0604020202020204"/>
              <a:buNone/>
            </a:pPr>
            <a:r>
              <a:rPr lang="en-US" sz="1400" dirty="0"/>
              <a:t>Included: cleaning and breakfast.</a:t>
            </a:r>
            <a:endParaRPr sz="1400" dirty="0"/>
          </a:p>
        </p:txBody>
      </p:sp>
      <p:pic>
        <p:nvPicPr>
          <p:cNvPr id="122" name="Google Shape;122;p3"/>
          <p:cNvPicPr preferRelativeResize="0"/>
          <p:nvPr/>
        </p:nvPicPr>
        <p:blipFill rotWithShape="1">
          <a:blip r:embed="rId3"/>
          <a:srcRect/>
          <a:stretch>
            <a:fillRect/>
          </a:stretch>
        </p:blipFill>
        <p:spPr>
          <a:xfrm>
            <a:off x="609600" y="1719580"/>
            <a:ext cx="1694815" cy="1743710"/>
          </a:xfrm>
          <a:prstGeom prst="rect">
            <a:avLst/>
          </a:prstGeom>
          <a:noFill/>
          <a:ln>
            <a:noFill/>
          </a:ln>
        </p:spPr>
      </p:pic>
      <p:pic>
        <p:nvPicPr>
          <p:cNvPr id="123" name="Google Shape;123;p3"/>
          <p:cNvPicPr preferRelativeResize="0"/>
          <p:nvPr/>
        </p:nvPicPr>
        <p:blipFill rotWithShape="1">
          <a:blip r:embed="rId4"/>
          <a:srcRect/>
          <a:stretch>
            <a:fillRect/>
          </a:stretch>
        </p:blipFill>
        <p:spPr>
          <a:xfrm>
            <a:off x="2409825" y="1770380"/>
            <a:ext cx="1677670" cy="1693545"/>
          </a:xfrm>
          <a:prstGeom prst="rect">
            <a:avLst/>
          </a:prstGeom>
          <a:noFill/>
          <a:ln>
            <a:noFill/>
          </a:ln>
        </p:spPr>
      </p:pic>
      <p:pic>
        <p:nvPicPr>
          <p:cNvPr id="124" name="Google Shape;124;p3"/>
          <p:cNvPicPr preferRelativeResize="0"/>
          <p:nvPr/>
        </p:nvPicPr>
        <p:blipFill rotWithShape="1">
          <a:blip r:embed="rId5"/>
          <a:srcRect/>
          <a:stretch>
            <a:fillRect/>
          </a:stretch>
        </p:blipFill>
        <p:spPr>
          <a:xfrm>
            <a:off x="4192905" y="1795145"/>
            <a:ext cx="1616710" cy="1687195"/>
          </a:xfrm>
          <a:prstGeom prst="rect">
            <a:avLst/>
          </a:prstGeom>
          <a:noFill/>
          <a:ln>
            <a:noFill/>
          </a:ln>
        </p:spPr>
      </p:pic>
      <p:pic>
        <p:nvPicPr>
          <p:cNvPr id="125" name="Google Shape;125;p3"/>
          <p:cNvPicPr preferRelativeResize="0"/>
          <p:nvPr/>
        </p:nvPicPr>
        <p:blipFill rotWithShape="1">
          <a:blip r:embed="rId6"/>
          <a:srcRect/>
          <a:stretch>
            <a:fillRect/>
          </a:stretch>
        </p:blipFill>
        <p:spPr>
          <a:xfrm>
            <a:off x="5915025" y="1812925"/>
            <a:ext cx="1477010" cy="1736090"/>
          </a:xfrm>
          <a:prstGeom prst="rect">
            <a:avLst/>
          </a:prstGeom>
          <a:noFill/>
          <a:ln>
            <a:noFill/>
          </a:ln>
        </p:spPr>
      </p:pic>
      <p:pic>
        <p:nvPicPr>
          <p:cNvPr id="126" name="Google Shape;126;p3"/>
          <p:cNvPicPr preferRelativeResize="0"/>
          <p:nvPr/>
        </p:nvPicPr>
        <p:blipFill rotWithShape="1">
          <a:blip r:embed="rId7"/>
          <a:srcRect/>
          <a:stretch>
            <a:fillRect/>
          </a:stretch>
        </p:blipFill>
        <p:spPr>
          <a:xfrm>
            <a:off x="7449185" y="1802765"/>
            <a:ext cx="1415415" cy="1736725"/>
          </a:xfrm>
          <a:prstGeom prst="rect">
            <a:avLst/>
          </a:prstGeom>
          <a:noFill/>
          <a:ln>
            <a:noFill/>
          </a:ln>
        </p:spPr>
      </p:pic>
      <p:pic>
        <p:nvPicPr>
          <p:cNvPr id="127" name="Google Shape;127;p3"/>
          <p:cNvPicPr preferRelativeResize="0"/>
          <p:nvPr/>
        </p:nvPicPr>
        <p:blipFill rotWithShape="1">
          <a:blip r:embed="rId8"/>
          <a:srcRect/>
          <a:stretch>
            <a:fillRect/>
          </a:stretch>
        </p:blipFill>
        <p:spPr>
          <a:xfrm>
            <a:off x="8961120" y="1826895"/>
            <a:ext cx="1529715" cy="1736090"/>
          </a:xfrm>
          <a:prstGeom prst="rect">
            <a:avLst/>
          </a:prstGeom>
          <a:noFill/>
          <a:ln>
            <a:noFill/>
          </a:ln>
        </p:spPr>
      </p:pic>
      <p:pic>
        <p:nvPicPr>
          <p:cNvPr id="128" name="Google Shape;128;p3"/>
          <p:cNvPicPr preferRelativeResize="0"/>
          <p:nvPr/>
        </p:nvPicPr>
        <p:blipFill rotWithShape="1">
          <a:blip r:embed="rId9"/>
          <a:srcRect/>
          <a:stretch>
            <a:fillRect/>
          </a:stretch>
        </p:blipFill>
        <p:spPr>
          <a:xfrm>
            <a:off x="638175" y="3562985"/>
            <a:ext cx="1628140" cy="1632585"/>
          </a:xfrm>
          <a:prstGeom prst="rect">
            <a:avLst/>
          </a:prstGeom>
          <a:noFill/>
          <a:ln>
            <a:noFill/>
          </a:ln>
        </p:spPr>
      </p:pic>
      <p:pic>
        <p:nvPicPr>
          <p:cNvPr id="129" name="Google Shape;129;p3"/>
          <p:cNvPicPr preferRelativeResize="0"/>
          <p:nvPr/>
        </p:nvPicPr>
        <p:blipFill rotWithShape="1">
          <a:blip r:embed="rId10"/>
          <a:srcRect/>
          <a:stretch>
            <a:fillRect/>
          </a:stretch>
        </p:blipFill>
        <p:spPr>
          <a:xfrm>
            <a:off x="2367280" y="3562985"/>
            <a:ext cx="1724660" cy="1633220"/>
          </a:xfrm>
          <a:prstGeom prst="rect">
            <a:avLst/>
          </a:prstGeom>
          <a:noFill/>
          <a:ln>
            <a:noFill/>
          </a:ln>
        </p:spPr>
      </p:pic>
      <p:pic>
        <p:nvPicPr>
          <p:cNvPr id="130" name="Google Shape;130;p3"/>
          <p:cNvPicPr preferRelativeResize="0"/>
          <p:nvPr/>
        </p:nvPicPr>
        <p:blipFill rotWithShape="1">
          <a:blip r:embed="rId11"/>
          <a:srcRect/>
          <a:stretch>
            <a:fillRect/>
          </a:stretch>
        </p:blipFill>
        <p:spPr>
          <a:xfrm>
            <a:off x="4192905" y="3562985"/>
            <a:ext cx="2094230" cy="1623695"/>
          </a:xfrm>
          <a:prstGeom prst="rect">
            <a:avLst/>
          </a:prstGeom>
          <a:noFill/>
          <a:ln>
            <a:noFill/>
          </a:ln>
        </p:spPr>
      </p:pic>
      <p:pic>
        <p:nvPicPr>
          <p:cNvPr id="2" name="Imagem 1">
            <a:extLst>
              <a:ext uri="{FF2B5EF4-FFF2-40B4-BE49-F238E27FC236}">
                <a16:creationId xmlns:a16="http://schemas.microsoft.com/office/drawing/2014/main" id="{51E9AAD2-D77F-0338-B8A5-3F762E4B4757}"/>
              </a:ext>
            </a:extLst>
          </p:cNvPr>
          <p:cNvPicPr>
            <a:picLocks noChangeAspect="1"/>
          </p:cNvPicPr>
          <p:nvPr/>
        </p:nvPicPr>
        <p:blipFill>
          <a:blip r:embed="rId12"/>
          <a:stretch>
            <a:fillRect/>
          </a:stretch>
        </p:blipFill>
        <p:spPr>
          <a:xfrm>
            <a:off x="10950721" y="-11088"/>
            <a:ext cx="1237957" cy="134845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39"/>
          <p:cNvSpPr txBox="1">
            <a:spLocks noGrp="1"/>
          </p:cNvSpPr>
          <p:nvPr>
            <p:ph type="title"/>
          </p:nvPr>
        </p:nvSpPr>
        <p:spPr>
          <a:xfrm>
            <a:off x="609600" y="79375"/>
            <a:ext cx="10972800" cy="105727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1600" b="1" dirty="0">
                <a:solidFill>
                  <a:schemeClr val="tx1"/>
                </a:solidFill>
              </a:rPr>
              <a:t>LARGE HOUSE SHARED WITH HOST -Location: </a:t>
            </a:r>
            <a:r>
              <a:rPr lang="en-US" sz="1600" b="1" dirty="0" err="1">
                <a:solidFill>
                  <a:schemeClr val="tx1"/>
                </a:solidFill>
              </a:rPr>
              <a:t>Umarizal</a:t>
            </a:r>
            <a:r>
              <a:rPr lang="en-US" sz="1600" b="1" dirty="0">
                <a:solidFill>
                  <a:schemeClr val="tx1"/>
                </a:solidFill>
              </a:rPr>
              <a:t>, Belém-Pará.</a:t>
            </a:r>
            <a:br>
              <a:rPr lang="en-US" sz="1600" b="1" dirty="0">
                <a:solidFill>
                  <a:schemeClr val="tx1"/>
                </a:solidFill>
              </a:rPr>
            </a:br>
            <a:r>
              <a:rPr lang="en-US" sz="1600" b="1" dirty="0">
                <a:solidFill>
                  <a:schemeClr val="tx1"/>
                </a:solidFill>
              </a:rPr>
              <a:t>Garage, 2 living rooms, 1kitchen, 2 bathroom, 4 bedrooms, 1 external suite, external area/backyard.</a:t>
            </a:r>
            <a:br>
              <a:rPr lang="en-US" sz="1600" b="1" dirty="0">
                <a:solidFill>
                  <a:schemeClr val="tx1"/>
                </a:solidFill>
              </a:rPr>
            </a:br>
            <a:r>
              <a:rPr lang="en-US" sz="1600" b="1" dirty="0">
                <a:solidFill>
                  <a:schemeClr val="tx1"/>
                </a:solidFill>
              </a:rPr>
              <a:t>Capacity: 6 guests</a:t>
            </a:r>
            <a:br>
              <a:rPr lang="en-US" sz="1600" b="1" dirty="0">
                <a:solidFill>
                  <a:schemeClr val="tx1"/>
                </a:solidFill>
              </a:rPr>
            </a:br>
            <a:r>
              <a:rPr lang="en-US" sz="1600" b="1" dirty="0">
                <a:solidFill>
                  <a:schemeClr val="tx1"/>
                </a:solidFill>
              </a:rPr>
              <a:t>Price for 14 days: $ 12.000</a:t>
            </a:r>
            <a:endParaRPr sz="1600" b="1" dirty="0">
              <a:solidFill>
                <a:schemeClr val="tx1"/>
              </a:solidFill>
            </a:endParaRPr>
          </a:p>
        </p:txBody>
      </p:sp>
      <p:pic>
        <p:nvPicPr>
          <p:cNvPr id="515" name="Google Shape;515;p39"/>
          <p:cNvPicPr preferRelativeResize="0"/>
          <p:nvPr/>
        </p:nvPicPr>
        <p:blipFill rotWithShape="1">
          <a:blip r:embed="rId3"/>
          <a:srcRect/>
          <a:stretch>
            <a:fillRect/>
          </a:stretch>
        </p:blipFill>
        <p:spPr>
          <a:xfrm>
            <a:off x="609600" y="1241425"/>
            <a:ext cx="2498090" cy="2501900"/>
          </a:xfrm>
          <a:prstGeom prst="rect">
            <a:avLst/>
          </a:prstGeom>
          <a:noFill/>
          <a:ln>
            <a:noFill/>
          </a:ln>
        </p:spPr>
      </p:pic>
      <p:pic>
        <p:nvPicPr>
          <p:cNvPr id="516" name="Google Shape;516;p39"/>
          <p:cNvPicPr preferRelativeResize="0"/>
          <p:nvPr/>
        </p:nvPicPr>
        <p:blipFill rotWithShape="1">
          <a:blip r:embed="rId4"/>
          <a:srcRect/>
          <a:stretch>
            <a:fillRect/>
          </a:stretch>
        </p:blipFill>
        <p:spPr>
          <a:xfrm>
            <a:off x="3237230" y="1241425"/>
            <a:ext cx="2271395" cy="2524760"/>
          </a:xfrm>
          <a:prstGeom prst="rect">
            <a:avLst/>
          </a:prstGeom>
          <a:noFill/>
          <a:ln>
            <a:noFill/>
          </a:ln>
        </p:spPr>
      </p:pic>
      <p:pic>
        <p:nvPicPr>
          <p:cNvPr id="517" name="Google Shape;517;p39"/>
          <p:cNvPicPr preferRelativeResize="0"/>
          <p:nvPr/>
        </p:nvPicPr>
        <p:blipFill rotWithShape="1">
          <a:blip r:embed="rId5"/>
          <a:srcRect/>
          <a:stretch>
            <a:fillRect/>
          </a:stretch>
        </p:blipFill>
        <p:spPr>
          <a:xfrm>
            <a:off x="5638165" y="1242060"/>
            <a:ext cx="2049780" cy="2524760"/>
          </a:xfrm>
          <a:prstGeom prst="rect">
            <a:avLst/>
          </a:prstGeom>
          <a:noFill/>
          <a:ln>
            <a:noFill/>
          </a:ln>
        </p:spPr>
      </p:pic>
      <p:pic>
        <p:nvPicPr>
          <p:cNvPr id="518" name="Google Shape;518;p39"/>
          <p:cNvPicPr preferRelativeResize="0"/>
          <p:nvPr/>
        </p:nvPicPr>
        <p:blipFill rotWithShape="1">
          <a:blip r:embed="rId6"/>
          <a:srcRect/>
          <a:stretch>
            <a:fillRect/>
          </a:stretch>
        </p:blipFill>
        <p:spPr>
          <a:xfrm>
            <a:off x="7817485" y="1242695"/>
            <a:ext cx="2255520" cy="2522855"/>
          </a:xfrm>
          <a:prstGeom prst="rect">
            <a:avLst/>
          </a:prstGeom>
          <a:noFill/>
          <a:ln>
            <a:noFill/>
          </a:ln>
        </p:spPr>
      </p:pic>
      <p:pic>
        <p:nvPicPr>
          <p:cNvPr id="519" name="Google Shape;519;p39"/>
          <p:cNvPicPr preferRelativeResize="0"/>
          <p:nvPr/>
        </p:nvPicPr>
        <p:blipFill rotWithShape="1">
          <a:blip r:embed="rId7"/>
          <a:srcRect/>
          <a:stretch>
            <a:fillRect/>
          </a:stretch>
        </p:blipFill>
        <p:spPr>
          <a:xfrm>
            <a:off x="609600" y="3884295"/>
            <a:ext cx="2393950" cy="2677160"/>
          </a:xfrm>
          <a:prstGeom prst="rect">
            <a:avLst/>
          </a:prstGeom>
          <a:noFill/>
          <a:ln>
            <a:noFill/>
          </a:ln>
        </p:spPr>
      </p:pic>
      <p:pic>
        <p:nvPicPr>
          <p:cNvPr id="520" name="Google Shape;520;p39"/>
          <p:cNvPicPr preferRelativeResize="0"/>
          <p:nvPr/>
        </p:nvPicPr>
        <p:blipFill rotWithShape="1">
          <a:blip r:embed="rId8"/>
          <a:srcRect/>
          <a:stretch>
            <a:fillRect/>
          </a:stretch>
        </p:blipFill>
        <p:spPr>
          <a:xfrm>
            <a:off x="3211830" y="3884295"/>
            <a:ext cx="2296795" cy="2677160"/>
          </a:xfrm>
          <a:prstGeom prst="rect">
            <a:avLst/>
          </a:prstGeom>
          <a:noFill/>
          <a:ln>
            <a:noFill/>
          </a:ln>
        </p:spPr>
      </p:pic>
      <p:pic>
        <p:nvPicPr>
          <p:cNvPr id="521" name="Google Shape;521;p39"/>
          <p:cNvPicPr preferRelativeResize="0"/>
          <p:nvPr/>
        </p:nvPicPr>
        <p:blipFill rotWithShape="1">
          <a:blip r:embed="rId9"/>
          <a:srcRect/>
          <a:stretch>
            <a:fillRect/>
          </a:stretch>
        </p:blipFill>
        <p:spPr>
          <a:xfrm>
            <a:off x="5638165" y="3884295"/>
            <a:ext cx="2049780" cy="2677160"/>
          </a:xfrm>
          <a:prstGeom prst="rect">
            <a:avLst/>
          </a:prstGeom>
          <a:noFill/>
          <a:ln>
            <a:noFill/>
          </a:ln>
        </p:spPr>
      </p:pic>
      <p:pic>
        <p:nvPicPr>
          <p:cNvPr id="522" name="Google Shape;522;p39"/>
          <p:cNvPicPr preferRelativeResize="0"/>
          <p:nvPr/>
        </p:nvPicPr>
        <p:blipFill rotWithShape="1">
          <a:blip r:embed="rId10"/>
          <a:srcRect/>
          <a:stretch>
            <a:fillRect/>
          </a:stretch>
        </p:blipFill>
        <p:spPr>
          <a:xfrm>
            <a:off x="7817485" y="3883025"/>
            <a:ext cx="2214245" cy="2624455"/>
          </a:xfrm>
          <a:prstGeom prst="rect">
            <a:avLst/>
          </a:prstGeom>
          <a:noFill/>
          <a:ln>
            <a:noFill/>
          </a:ln>
        </p:spPr>
      </p:pic>
      <p:pic>
        <p:nvPicPr>
          <p:cNvPr id="2" name="Imagem 1">
            <a:extLst>
              <a:ext uri="{FF2B5EF4-FFF2-40B4-BE49-F238E27FC236}">
                <a16:creationId xmlns:a16="http://schemas.microsoft.com/office/drawing/2014/main" id="{DFC785EF-DB34-7992-738E-B81278927F15}"/>
              </a:ext>
            </a:extLst>
          </p:cNvPr>
          <p:cNvPicPr>
            <a:picLocks noChangeAspect="1"/>
          </p:cNvPicPr>
          <p:nvPr/>
        </p:nvPicPr>
        <p:blipFill>
          <a:blip r:embed="rId11"/>
          <a:stretch>
            <a:fillRect/>
          </a:stretch>
        </p:blipFill>
        <p:spPr>
          <a:xfrm>
            <a:off x="10950721" y="-11088"/>
            <a:ext cx="1237957" cy="134845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40"/>
          <p:cNvSpPr txBox="1">
            <a:spLocks noGrp="1"/>
          </p:cNvSpPr>
          <p:nvPr>
            <p:ph type="title"/>
          </p:nvPr>
        </p:nvSpPr>
        <p:spPr>
          <a:xfrm>
            <a:off x="609600" y="174625"/>
            <a:ext cx="10972800" cy="142684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1400" dirty="0">
                <a:solidFill>
                  <a:schemeClr val="tx1"/>
                </a:solidFill>
              </a:rPr>
              <a:t>City center</a:t>
            </a:r>
            <a:br>
              <a:rPr lang="en-US" sz="1400" dirty="0">
                <a:solidFill>
                  <a:schemeClr val="tx1"/>
                </a:solidFill>
              </a:rPr>
            </a:br>
            <a:r>
              <a:rPr lang="en-US" sz="1400" dirty="0">
                <a:solidFill>
                  <a:schemeClr val="tx1"/>
                </a:solidFill>
              </a:rPr>
              <a:t>10 minutes from </a:t>
            </a:r>
            <a:r>
              <a:rPr lang="en-US" sz="1400" dirty="0" err="1">
                <a:solidFill>
                  <a:schemeClr val="tx1"/>
                </a:solidFill>
              </a:rPr>
              <a:t>Estação</a:t>
            </a:r>
            <a:r>
              <a:rPr lang="en-US" sz="1400" dirty="0">
                <a:solidFill>
                  <a:schemeClr val="tx1"/>
                </a:solidFill>
              </a:rPr>
              <a:t> das  </a:t>
            </a:r>
            <a:r>
              <a:rPr lang="en-US" sz="1400" dirty="0" err="1">
                <a:solidFill>
                  <a:schemeClr val="tx1"/>
                </a:solidFill>
              </a:rPr>
              <a:t>Docas</a:t>
            </a:r>
            <a:r>
              <a:rPr lang="en-US" sz="1400" dirty="0">
                <a:solidFill>
                  <a:schemeClr val="tx1"/>
                </a:solidFill>
              </a:rPr>
              <a:t>, 5 minutes from </a:t>
            </a:r>
            <a:r>
              <a:rPr lang="en-US" sz="1400" dirty="0" err="1">
                <a:solidFill>
                  <a:schemeClr val="tx1"/>
                </a:solidFill>
              </a:rPr>
              <a:t>Praça</a:t>
            </a:r>
            <a:r>
              <a:rPr lang="en-US" sz="1400" dirty="0">
                <a:solidFill>
                  <a:schemeClr val="tx1"/>
                </a:solidFill>
              </a:rPr>
              <a:t> </a:t>
            </a:r>
            <a:r>
              <a:rPr lang="en-US" sz="1400" dirty="0" err="1">
                <a:solidFill>
                  <a:schemeClr val="tx1"/>
                </a:solidFill>
              </a:rPr>
              <a:t>Brasil</a:t>
            </a:r>
            <a:br>
              <a:rPr lang="en-US" sz="1400" dirty="0">
                <a:solidFill>
                  <a:schemeClr val="tx1"/>
                </a:solidFill>
              </a:rPr>
            </a:br>
            <a:r>
              <a:rPr lang="en-US" sz="1400" dirty="0">
                <a:solidFill>
                  <a:schemeClr val="tx1"/>
                </a:solidFill>
              </a:rPr>
              <a:t>10 minutes from Shopping  Boulevard</a:t>
            </a:r>
            <a:br>
              <a:rPr lang="en-US" sz="1400" dirty="0">
                <a:solidFill>
                  <a:schemeClr val="tx1"/>
                </a:solidFill>
              </a:rPr>
            </a:br>
            <a:r>
              <a:rPr lang="en-US" sz="1400" dirty="0">
                <a:solidFill>
                  <a:schemeClr val="tx1"/>
                </a:solidFill>
              </a:rPr>
              <a:t>30 minutes from the Airport.</a:t>
            </a:r>
            <a:br>
              <a:rPr lang="en-US" sz="1400" dirty="0">
                <a:solidFill>
                  <a:schemeClr val="tx1"/>
                </a:solidFill>
              </a:rPr>
            </a:br>
            <a:r>
              <a:rPr lang="en-US" sz="1400" dirty="0">
                <a:solidFill>
                  <a:schemeClr val="tx1"/>
                </a:solidFill>
              </a:rPr>
              <a:t>30 minutes from Parque da </a:t>
            </a:r>
            <a:r>
              <a:rPr lang="en-US" sz="1400" dirty="0" err="1">
                <a:solidFill>
                  <a:schemeClr val="tx1"/>
                </a:solidFill>
              </a:rPr>
              <a:t>Cidade</a:t>
            </a:r>
            <a:r>
              <a:rPr lang="en-US" sz="1400" dirty="0">
                <a:solidFill>
                  <a:schemeClr val="tx1"/>
                </a:solidFill>
              </a:rPr>
              <a:t> (where the main events of Cop30 will take place). city center</a:t>
            </a:r>
            <a:endParaRPr sz="1400" dirty="0">
              <a:solidFill>
                <a:schemeClr val="tx1"/>
              </a:solidFill>
            </a:endParaRPr>
          </a:p>
        </p:txBody>
      </p:sp>
      <p:sp>
        <p:nvSpPr>
          <p:cNvPr id="528" name="Google Shape;528;p40"/>
          <p:cNvSpPr txBox="1">
            <a:spLocks noGrp="1"/>
          </p:cNvSpPr>
          <p:nvPr>
            <p:ph idx="1"/>
          </p:nvPr>
        </p:nvSpPr>
        <p:spPr>
          <a:xfrm>
            <a:off x="860214" y="1433546"/>
            <a:ext cx="8596668" cy="3042600"/>
          </a:xfrm>
          <a:prstGeom prst="rect">
            <a:avLst/>
          </a:prstGeom>
          <a:noFill/>
          <a:ln>
            <a:noFill/>
          </a:ln>
        </p:spPr>
        <p:txBody>
          <a:bodyPr spcFirstLastPara="1" wrap="square" lIns="91425" tIns="45700" rIns="91425" bIns="45700" anchor="t" anchorCtr="0">
            <a:noAutofit/>
          </a:bodyPr>
          <a:lstStyle/>
          <a:p>
            <a:pPr marL="342900" lvl="0" indent="-254000" algn="l" rtl="0">
              <a:spcBef>
                <a:spcPts val="0"/>
              </a:spcBef>
              <a:spcAft>
                <a:spcPts val="0"/>
              </a:spcAft>
              <a:buClr>
                <a:schemeClr val="dk1"/>
              </a:buClr>
              <a:buSzPts val="1400"/>
              <a:buFont typeface="Arial" panose="020B0604020202020204"/>
              <a:buNone/>
            </a:pPr>
            <a:endParaRPr sz="1400" dirty="0"/>
          </a:p>
          <a:p>
            <a:pPr marL="342900" lvl="0" indent="-254000" algn="l" rtl="0">
              <a:spcBef>
                <a:spcPts val="280"/>
              </a:spcBef>
              <a:spcAft>
                <a:spcPts val="0"/>
              </a:spcAft>
              <a:buClr>
                <a:schemeClr val="dk1"/>
              </a:buClr>
              <a:buSzPts val="1400"/>
              <a:buFont typeface="Arial" panose="020B0604020202020204"/>
              <a:buNone/>
            </a:pPr>
            <a:endParaRPr sz="1400" dirty="0"/>
          </a:p>
          <a:p>
            <a:pPr marL="0" lvl="0" indent="0" algn="l" rtl="0">
              <a:spcBef>
                <a:spcPts val="280"/>
              </a:spcBef>
              <a:spcAft>
                <a:spcPts val="0"/>
              </a:spcAft>
              <a:buClr>
                <a:schemeClr val="dk1"/>
              </a:buClr>
              <a:buSzPts val="1400"/>
              <a:buFont typeface="Arial" panose="020B0604020202020204"/>
              <a:buNone/>
            </a:pPr>
            <a:r>
              <a:rPr lang="en-US" sz="1400" dirty="0"/>
              <a:t>                                                                                                                </a:t>
            </a:r>
            <a:r>
              <a:rPr lang="pt-BR" altLang="en-US" sz="1400" dirty="0"/>
              <a:t>  </a:t>
            </a:r>
            <a:r>
              <a:rPr lang="en-US" sz="1400" dirty="0"/>
              <a:t>       </a:t>
            </a:r>
            <a:r>
              <a:rPr lang="en-US" sz="1400" dirty="0" err="1"/>
              <a:t>Estação</a:t>
            </a:r>
            <a:r>
              <a:rPr lang="en-US" sz="1400" dirty="0"/>
              <a:t> das  </a:t>
            </a:r>
            <a:r>
              <a:rPr lang="en-US" sz="1400" dirty="0" err="1"/>
              <a:t>Docas</a:t>
            </a:r>
            <a:endParaRPr sz="1400" dirty="0"/>
          </a:p>
          <a:p>
            <a:pPr marL="342900" lvl="0" indent="-254000" algn="l" rtl="0">
              <a:spcBef>
                <a:spcPts val="280"/>
              </a:spcBef>
              <a:spcAft>
                <a:spcPts val="0"/>
              </a:spcAft>
              <a:buClr>
                <a:schemeClr val="dk1"/>
              </a:buClr>
              <a:buSzPts val="1400"/>
              <a:buFont typeface="Arial" panose="020B0604020202020204"/>
              <a:buNone/>
            </a:pPr>
            <a:endParaRPr sz="1400" dirty="0"/>
          </a:p>
          <a:p>
            <a:pPr marL="0" lvl="0" indent="0" algn="l" rtl="0">
              <a:spcBef>
                <a:spcPts val="280"/>
              </a:spcBef>
              <a:spcAft>
                <a:spcPts val="0"/>
              </a:spcAft>
              <a:buClr>
                <a:schemeClr val="dk1"/>
              </a:buClr>
              <a:buSzPts val="1400"/>
              <a:buFont typeface="Arial" panose="020B0604020202020204"/>
              <a:buNone/>
            </a:pPr>
            <a:endParaRPr sz="1400" dirty="0"/>
          </a:p>
          <a:p>
            <a:pPr marL="0" lvl="0" indent="0" algn="l" rtl="0">
              <a:spcBef>
                <a:spcPts val="280"/>
              </a:spcBef>
              <a:spcAft>
                <a:spcPts val="0"/>
              </a:spcAft>
              <a:buClr>
                <a:schemeClr val="dk1"/>
              </a:buClr>
              <a:buSzPts val="1400"/>
              <a:buFont typeface="Arial" panose="020B0604020202020204"/>
              <a:buNone/>
            </a:pPr>
            <a:r>
              <a:rPr lang="en-US" sz="1400" dirty="0"/>
              <a:t>                                  </a:t>
            </a:r>
            <a:r>
              <a:rPr lang="en-US" sz="1400" dirty="0" err="1"/>
              <a:t>Brasil</a:t>
            </a:r>
            <a:r>
              <a:rPr lang="en-US" sz="1400" dirty="0"/>
              <a:t> Square</a:t>
            </a:r>
            <a:endParaRPr sz="1400" dirty="0"/>
          </a:p>
        </p:txBody>
      </p:sp>
      <p:pic>
        <p:nvPicPr>
          <p:cNvPr id="529" name="Google Shape;529;p40" descr="Captura de tela 2025-03-21 125409"/>
          <p:cNvPicPr preferRelativeResize="0"/>
          <p:nvPr/>
        </p:nvPicPr>
        <p:blipFill rotWithShape="1">
          <a:blip r:embed="rId3"/>
          <a:srcRect/>
          <a:stretch>
            <a:fillRect/>
          </a:stretch>
        </p:blipFill>
        <p:spPr>
          <a:xfrm>
            <a:off x="1443180" y="3071779"/>
            <a:ext cx="3843020" cy="2352675"/>
          </a:xfrm>
          <a:prstGeom prst="rect">
            <a:avLst/>
          </a:prstGeom>
          <a:noFill/>
          <a:ln>
            <a:noFill/>
          </a:ln>
        </p:spPr>
      </p:pic>
      <p:pic>
        <p:nvPicPr>
          <p:cNvPr id="530" name="Google Shape;530;p40" descr="estação das docas"/>
          <p:cNvPicPr preferRelativeResize="0"/>
          <p:nvPr/>
        </p:nvPicPr>
        <p:blipFill rotWithShape="1">
          <a:blip r:embed="rId4"/>
          <a:srcRect/>
          <a:stretch>
            <a:fillRect/>
          </a:stretch>
        </p:blipFill>
        <p:spPr>
          <a:xfrm>
            <a:off x="6350000" y="2332197"/>
            <a:ext cx="3817620" cy="2618103"/>
          </a:xfrm>
          <a:prstGeom prst="rect">
            <a:avLst/>
          </a:prstGeom>
          <a:noFill/>
          <a:ln>
            <a:noFill/>
          </a:ln>
        </p:spPr>
      </p:pic>
      <p:pic>
        <p:nvPicPr>
          <p:cNvPr id="2" name="Imagem 1"/>
          <p:cNvPicPr>
            <a:picLocks noChangeAspect="1"/>
          </p:cNvPicPr>
          <p:nvPr/>
        </p:nvPicPr>
        <p:blipFill>
          <a:blip r:embed="rId5"/>
          <a:stretch>
            <a:fillRect/>
          </a:stretch>
        </p:blipFill>
        <p:spPr>
          <a:xfrm>
            <a:off x="10167620" y="-831"/>
            <a:ext cx="2024380" cy="2000885"/>
          </a:xfrm>
          <a:prstGeom prst="rect">
            <a:avLst/>
          </a:prstGeom>
        </p:spPr>
      </p:pic>
      <p:sp>
        <p:nvSpPr>
          <p:cNvPr id="3" name="CaixaDeTexto 2">
            <a:extLst>
              <a:ext uri="{FF2B5EF4-FFF2-40B4-BE49-F238E27FC236}">
                <a16:creationId xmlns:a16="http://schemas.microsoft.com/office/drawing/2014/main" id="{5B86F690-2BAD-763B-FA11-C4E0DAA9738B}"/>
              </a:ext>
            </a:extLst>
          </p:cNvPr>
          <p:cNvSpPr txBox="1"/>
          <p:nvPr/>
        </p:nvSpPr>
        <p:spPr>
          <a:xfrm>
            <a:off x="2377442" y="5579428"/>
            <a:ext cx="6917983" cy="861774"/>
          </a:xfrm>
          <a:prstGeom prst="rect">
            <a:avLst/>
          </a:prstGeom>
          <a:noFill/>
        </p:spPr>
        <p:txBody>
          <a:bodyPr wrap="square" rtlCol="0">
            <a:spAutoFit/>
          </a:bodyPr>
          <a:lstStyle/>
          <a:p>
            <a:pPr algn="ctr"/>
            <a:r>
              <a:rPr lang="pt-BR" sz="2500" b="1" u="sng"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amazontourtrips@gmail.com</a:t>
            </a:r>
            <a:endParaRPr lang="pt-BR" sz="2500" b="1" u="sng" dirty="0">
              <a:solidFill>
                <a:schemeClr val="tx1"/>
              </a:solidFill>
              <a:latin typeface="Arial" panose="020B0604020202020204" pitchFamily="34" charset="0"/>
              <a:cs typeface="Arial" panose="020B0604020202020204" pitchFamily="34" charset="0"/>
            </a:endParaRPr>
          </a:p>
          <a:p>
            <a:pPr algn="ctr"/>
            <a:r>
              <a:rPr lang="pt-BR" sz="2500" b="1" dirty="0">
                <a:solidFill>
                  <a:schemeClr val="tx1"/>
                </a:solidFill>
                <a:latin typeface="Arial" panose="020B0604020202020204" pitchFamily="34" charset="0"/>
                <a:cs typeface="Arial" panose="020B0604020202020204" pitchFamily="34" charset="0"/>
                <a:sym typeface="Wingdings 3" panose="05040102010807070707" pitchFamily="18" charset="2"/>
              </a:rPr>
              <a:t></a:t>
            </a:r>
            <a:r>
              <a:rPr lang="pt-BR" sz="2500" b="1" dirty="0">
                <a:solidFill>
                  <a:schemeClr val="tx1"/>
                </a:solidFill>
                <a:latin typeface="Arial" panose="020B0604020202020204" pitchFamily="34" charset="0"/>
                <a:cs typeface="Arial" panose="020B0604020202020204" pitchFamily="34" charset="0"/>
              </a:rPr>
              <a:t>+55 91 98140-8086  98180-6327</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4"/>
          <p:cNvSpPr txBox="1">
            <a:spLocks noGrp="1"/>
          </p:cNvSpPr>
          <p:nvPr>
            <p:ph type="title"/>
          </p:nvPr>
        </p:nvSpPr>
        <p:spPr>
          <a:xfrm>
            <a:off x="671830" y="541655"/>
            <a:ext cx="10972800" cy="16827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1400" dirty="0">
                <a:solidFill>
                  <a:schemeClr val="tx1"/>
                </a:solidFill>
              </a:rPr>
              <a:t>30 minutes from Shopping </a:t>
            </a:r>
            <a:r>
              <a:rPr lang="en-US" sz="1400" dirty="0" err="1">
                <a:solidFill>
                  <a:schemeClr val="tx1"/>
                </a:solidFill>
              </a:rPr>
              <a:t>Grão</a:t>
            </a:r>
            <a:r>
              <a:rPr lang="en-US" sz="1400" dirty="0">
                <a:solidFill>
                  <a:schemeClr val="tx1"/>
                </a:solidFill>
              </a:rPr>
              <a:t> Pará</a:t>
            </a:r>
            <a:br>
              <a:rPr lang="en-US" sz="1400" dirty="0">
                <a:solidFill>
                  <a:schemeClr val="tx1"/>
                </a:solidFill>
              </a:rPr>
            </a:br>
            <a:r>
              <a:rPr lang="en-US" sz="1400" dirty="0">
                <a:solidFill>
                  <a:schemeClr val="tx1"/>
                </a:solidFill>
              </a:rPr>
              <a:t>35 minutes from the Airport,</a:t>
            </a:r>
            <a:br>
              <a:rPr lang="en-US" sz="1400" dirty="0">
                <a:solidFill>
                  <a:schemeClr val="tx1"/>
                </a:solidFill>
              </a:rPr>
            </a:br>
            <a:r>
              <a:rPr lang="en-US" sz="1400" dirty="0">
                <a:solidFill>
                  <a:schemeClr val="tx1"/>
                </a:solidFill>
              </a:rPr>
              <a:t>38 minutes from Parque da </a:t>
            </a:r>
            <a:r>
              <a:rPr lang="en-US" sz="1400" dirty="0" err="1">
                <a:solidFill>
                  <a:schemeClr val="tx1"/>
                </a:solidFill>
              </a:rPr>
              <a:t>Cidade</a:t>
            </a:r>
            <a:r>
              <a:rPr lang="en-US" sz="1400" dirty="0">
                <a:solidFill>
                  <a:schemeClr val="tx1"/>
                </a:solidFill>
              </a:rPr>
              <a:t> (where the main events of Cop30 will take place)</a:t>
            </a:r>
            <a:br>
              <a:rPr lang="en-US" sz="1400" dirty="0">
                <a:solidFill>
                  <a:schemeClr val="tx1"/>
                </a:solidFill>
              </a:rPr>
            </a:br>
            <a:r>
              <a:rPr lang="en-US" sz="1400" dirty="0">
                <a:solidFill>
                  <a:schemeClr val="tx1"/>
                </a:solidFill>
              </a:rPr>
              <a:t>14 minutes from Orla de </a:t>
            </a:r>
            <a:r>
              <a:rPr lang="en-US" sz="1400" dirty="0" err="1">
                <a:solidFill>
                  <a:schemeClr val="tx1"/>
                </a:solidFill>
              </a:rPr>
              <a:t>Icoaraci</a:t>
            </a:r>
            <a:r>
              <a:rPr lang="en-US" sz="1400" dirty="0">
                <a:solidFill>
                  <a:schemeClr val="tx1"/>
                </a:solidFill>
              </a:rPr>
              <a:t>.</a:t>
            </a:r>
            <a:br>
              <a:rPr lang="en-US" sz="1400" dirty="0">
                <a:solidFill>
                  <a:schemeClr val="tx1"/>
                </a:solidFill>
              </a:rPr>
            </a:br>
            <a:r>
              <a:rPr lang="en-US" sz="1400" dirty="0">
                <a:solidFill>
                  <a:schemeClr val="tx1"/>
                </a:solidFill>
              </a:rPr>
              <a:t>A place where you can enjoy delicious food, typical of Belém, as well as enjoy a delicious coconut water, all while enjoying a beautiful sunset. </a:t>
            </a:r>
            <a:br>
              <a:rPr lang="en-US" sz="1400" dirty="0">
                <a:solidFill>
                  <a:schemeClr val="tx1"/>
                </a:solidFill>
              </a:rPr>
            </a:br>
            <a:r>
              <a:rPr lang="en-US" sz="1400" dirty="0">
                <a:solidFill>
                  <a:schemeClr val="tx1"/>
                </a:solidFill>
              </a:rPr>
              <a:t>(The word "</a:t>
            </a:r>
            <a:r>
              <a:rPr lang="en-US" sz="1400" dirty="0" err="1">
                <a:solidFill>
                  <a:schemeClr val="tx1"/>
                </a:solidFill>
              </a:rPr>
              <a:t>Icoaraci</a:t>
            </a:r>
            <a:r>
              <a:rPr lang="en-US" sz="1400" dirty="0">
                <a:solidFill>
                  <a:schemeClr val="tx1"/>
                </a:solidFill>
              </a:rPr>
              <a:t>", which means "facing the sun" or "river sun", comes from the indigenous </a:t>
            </a:r>
            <a:r>
              <a:rPr lang="en-US" sz="1400" dirty="0" err="1">
                <a:solidFill>
                  <a:schemeClr val="tx1"/>
                </a:solidFill>
              </a:rPr>
              <a:t>Tupi</a:t>
            </a:r>
            <a:r>
              <a:rPr lang="en-US" sz="1400" dirty="0">
                <a:solidFill>
                  <a:schemeClr val="tx1"/>
                </a:solidFill>
              </a:rPr>
              <a:t> language).</a:t>
            </a:r>
            <a:br>
              <a:rPr lang="en-US" sz="1400" dirty="0">
                <a:solidFill>
                  <a:schemeClr val="tx1"/>
                </a:solidFill>
              </a:rPr>
            </a:br>
            <a:r>
              <a:rPr lang="en-US" sz="1600" dirty="0"/>
              <a:t>                   </a:t>
            </a:r>
            <a:endParaRPr sz="1600" dirty="0"/>
          </a:p>
        </p:txBody>
      </p:sp>
      <p:sp>
        <p:nvSpPr>
          <p:cNvPr id="136" name="Google Shape;136;p4"/>
          <p:cNvSpPr txBox="1">
            <a:spLocks noGrp="1"/>
          </p:cNvSpPr>
          <p:nvPr>
            <p:ph idx="1"/>
          </p:nvPr>
        </p:nvSpPr>
        <p:spPr>
          <a:xfrm>
            <a:off x="1433195" y="1819910"/>
            <a:ext cx="10149205" cy="430784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600"/>
              <a:buFont typeface="Arial" panose="020B0604020202020204"/>
              <a:buNone/>
            </a:pPr>
            <a:endParaRPr lang="en-US" sz="1600" dirty="0"/>
          </a:p>
          <a:p>
            <a:pPr marL="0" lvl="0" indent="0" algn="l" rtl="0">
              <a:spcBef>
                <a:spcPts val="0"/>
              </a:spcBef>
              <a:spcAft>
                <a:spcPts val="0"/>
              </a:spcAft>
              <a:buClr>
                <a:schemeClr val="dk1"/>
              </a:buClr>
              <a:buSzPts val="1600"/>
              <a:buFont typeface="Arial" panose="020B0604020202020204"/>
              <a:buNone/>
            </a:pPr>
            <a:r>
              <a:rPr lang="en-US" sz="1600" dirty="0"/>
              <a:t> Airport                                     Shopping </a:t>
            </a:r>
            <a:r>
              <a:rPr lang="en-US" sz="1600" dirty="0" err="1"/>
              <a:t>Grão</a:t>
            </a:r>
            <a:r>
              <a:rPr lang="en-US" sz="1600" dirty="0"/>
              <a:t> Pará 		                 </a:t>
            </a:r>
            <a:r>
              <a:rPr lang="en-US" sz="1600" dirty="0" err="1"/>
              <a:t>Icoaraci</a:t>
            </a:r>
            <a:endParaRPr sz="1600" dirty="0"/>
          </a:p>
          <a:p>
            <a:pPr marL="0" lvl="0" indent="0" algn="l" rtl="0">
              <a:spcBef>
                <a:spcPts val="320"/>
              </a:spcBef>
              <a:spcAft>
                <a:spcPts val="0"/>
              </a:spcAft>
              <a:buClr>
                <a:schemeClr val="dk1"/>
              </a:buClr>
              <a:buSzPts val="1600"/>
              <a:buFont typeface="Arial" panose="020B0604020202020204"/>
              <a:buNone/>
            </a:pPr>
            <a:endParaRPr sz="1600" dirty="0"/>
          </a:p>
          <a:p>
            <a:pPr marL="342900" lvl="0" indent="-241300" algn="l" rtl="0">
              <a:spcBef>
                <a:spcPts val="320"/>
              </a:spcBef>
              <a:spcAft>
                <a:spcPts val="0"/>
              </a:spcAft>
              <a:buClr>
                <a:schemeClr val="dk1"/>
              </a:buClr>
              <a:buSzPts val="1600"/>
              <a:buFont typeface="Arial" panose="020B0604020202020204"/>
              <a:buNone/>
            </a:pPr>
            <a:endParaRPr sz="1600" dirty="0"/>
          </a:p>
          <a:p>
            <a:pPr marL="0" lvl="0" indent="0" algn="l" rtl="0">
              <a:spcBef>
                <a:spcPts val="320"/>
              </a:spcBef>
              <a:spcAft>
                <a:spcPts val="0"/>
              </a:spcAft>
              <a:buClr>
                <a:schemeClr val="dk1"/>
              </a:buClr>
              <a:buSzPts val="1600"/>
              <a:buFont typeface="Arial" panose="020B0604020202020204"/>
              <a:buNone/>
            </a:pPr>
            <a:endParaRPr sz="1600" dirty="0"/>
          </a:p>
          <a:p>
            <a:pPr marL="342900" lvl="0" indent="-241300" algn="l" rtl="0">
              <a:spcBef>
                <a:spcPts val="320"/>
              </a:spcBef>
              <a:spcAft>
                <a:spcPts val="0"/>
              </a:spcAft>
              <a:buClr>
                <a:schemeClr val="dk1"/>
              </a:buClr>
              <a:buSzPts val="1600"/>
              <a:buFont typeface="Arial" panose="020B0604020202020204"/>
              <a:buNone/>
            </a:pPr>
            <a:endParaRPr sz="1600" dirty="0"/>
          </a:p>
          <a:p>
            <a:pPr marL="0" lvl="0" indent="0" algn="l" rtl="0">
              <a:spcBef>
                <a:spcPts val="320"/>
              </a:spcBef>
              <a:spcAft>
                <a:spcPts val="0"/>
              </a:spcAft>
              <a:buClr>
                <a:schemeClr val="dk1"/>
              </a:buClr>
              <a:buSzPts val="1600"/>
              <a:buFont typeface="Arial" panose="020B0604020202020204"/>
              <a:buNone/>
            </a:pPr>
            <a:endParaRPr sz="1600" dirty="0"/>
          </a:p>
          <a:p>
            <a:pPr marL="0" lvl="0" indent="0" algn="l" rtl="0">
              <a:spcBef>
                <a:spcPts val="320"/>
              </a:spcBef>
              <a:spcAft>
                <a:spcPts val="0"/>
              </a:spcAft>
              <a:buClr>
                <a:schemeClr val="dk1"/>
              </a:buClr>
              <a:buSzPts val="1600"/>
              <a:buFont typeface="Arial" panose="020B0604020202020204"/>
              <a:buNone/>
            </a:pPr>
            <a:r>
              <a:rPr lang="en-US" sz="1600" dirty="0"/>
              <a:t>  </a:t>
            </a:r>
            <a:endParaRPr sz="1600" dirty="0"/>
          </a:p>
        </p:txBody>
      </p:sp>
      <p:pic>
        <p:nvPicPr>
          <p:cNvPr id="137" name="Google Shape;137;p4" descr="Grao Para"/>
          <p:cNvPicPr preferRelativeResize="0"/>
          <p:nvPr/>
        </p:nvPicPr>
        <p:blipFill rotWithShape="1">
          <a:blip r:embed="rId3"/>
          <a:srcRect/>
          <a:stretch>
            <a:fillRect/>
          </a:stretch>
        </p:blipFill>
        <p:spPr>
          <a:xfrm>
            <a:off x="3706495" y="2429510"/>
            <a:ext cx="2892425" cy="2147570"/>
          </a:xfrm>
          <a:prstGeom prst="rect">
            <a:avLst/>
          </a:prstGeom>
          <a:noFill/>
          <a:ln>
            <a:noFill/>
          </a:ln>
        </p:spPr>
      </p:pic>
      <p:pic>
        <p:nvPicPr>
          <p:cNvPr id="138" name="Google Shape;138;p4" descr="Captura de tela 2025-03-20 204622"/>
          <p:cNvPicPr preferRelativeResize="0"/>
          <p:nvPr/>
        </p:nvPicPr>
        <p:blipFill rotWithShape="1">
          <a:blip r:embed="rId4"/>
          <a:srcRect/>
          <a:stretch>
            <a:fillRect/>
          </a:stretch>
        </p:blipFill>
        <p:spPr>
          <a:xfrm>
            <a:off x="732790" y="2429510"/>
            <a:ext cx="2716530" cy="1998980"/>
          </a:xfrm>
          <a:prstGeom prst="rect">
            <a:avLst/>
          </a:prstGeom>
          <a:noFill/>
          <a:ln>
            <a:noFill/>
          </a:ln>
        </p:spPr>
      </p:pic>
      <p:pic>
        <p:nvPicPr>
          <p:cNvPr id="139" name="Google Shape;139;p4" descr="Captura de tela 2025-03-20 210357"/>
          <p:cNvPicPr preferRelativeResize="0"/>
          <p:nvPr/>
        </p:nvPicPr>
        <p:blipFill rotWithShape="1">
          <a:blip r:embed="rId5"/>
          <a:srcRect/>
          <a:stretch>
            <a:fillRect/>
          </a:stretch>
        </p:blipFill>
        <p:spPr>
          <a:xfrm>
            <a:off x="6856000" y="2429515"/>
            <a:ext cx="3440975" cy="2059275"/>
          </a:xfrm>
          <a:prstGeom prst="rect">
            <a:avLst/>
          </a:prstGeom>
          <a:noFill/>
          <a:ln>
            <a:noFill/>
          </a:ln>
        </p:spPr>
      </p:pic>
      <p:pic>
        <p:nvPicPr>
          <p:cNvPr id="2" name="Imagem 1">
            <a:extLst>
              <a:ext uri="{FF2B5EF4-FFF2-40B4-BE49-F238E27FC236}">
                <a16:creationId xmlns:a16="http://schemas.microsoft.com/office/drawing/2014/main" id="{980A1170-5395-3B2A-E625-43036A2124F7}"/>
              </a:ext>
            </a:extLst>
          </p:cNvPr>
          <p:cNvPicPr>
            <a:picLocks noChangeAspect="1"/>
          </p:cNvPicPr>
          <p:nvPr/>
        </p:nvPicPr>
        <p:blipFill>
          <a:blip r:embed="rId6"/>
          <a:stretch>
            <a:fillRect/>
          </a:stretch>
        </p:blipFill>
        <p:spPr>
          <a:xfrm>
            <a:off x="10950721" y="-11088"/>
            <a:ext cx="1237957" cy="134845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5"/>
          <p:cNvSpPr txBox="1">
            <a:spLocks noGrp="1"/>
          </p:cNvSpPr>
          <p:nvPr>
            <p:ph type="title"/>
          </p:nvPr>
        </p:nvSpPr>
        <p:spPr>
          <a:xfrm>
            <a:off x="670565" y="209495"/>
            <a:ext cx="10280156" cy="1566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br>
              <a:rPr lang="en-US" sz="1600" dirty="0"/>
            </a:br>
            <a:r>
              <a:rPr lang="en-US" sz="1600" b="1" dirty="0">
                <a:solidFill>
                  <a:schemeClr val="tx1"/>
                </a:solidFill>
              </a:rPr>
              <a:t>A BIG HOUSE COMPLETE</a:t>
            </a:r>
            <a:br>
              <a:rPr lang="en-US" sz="1600" b="1" dirty="0">
                <a:solidFill>
                  <a:schemeClr val="tx1"/>
                </a:solidFill>
              </a:rPr>
            </a:br>
            <a:r>
              <a:rPr lang="en-US" sz="1600" b="1" dirty="0">
                <a:solidFill>
                  <a:schemeClr val="tx1"/>
                </a:solidFill>
              </a:rPr>
              <a:t>Location: </a:t>
            </a:r>
            <a:r>
              <a:rPr lang="pt-BR" altLang="en-US" sz="1600" b="1" dirty="0">
                <a:solidFill>
                  <a:schemeClr val="tx1"/>
                </a:solidFill>
              </a:rPr>
              <a:t>Mangueirão, </a:t>
            </a:r>
            <a:r>
              <a:rPr lang="en-US" sz="1600" b="1" dirty="0">
                <a:solidFill>
                  <a:schemeClr val="tx1"/>
                </a:solidFill>
              </a:rPr>
              <a:t>Belém-Pará</a:t>
            </a:r>
            <a:br>
              <a:rPr lang="en-US" sz="1600" b="1" dirty="0">
                <a:solidFill>
                  <a:schemeClr val="tx1"/>
                </a:solidFill>
              </a:rPr>
            </a:br>
            <a:r>
              <a:rPr lang="en-US" sz="1600" b="1" dirty="0">
                <a:solidFill>
                  <a:schemeClr val="tx1"/>
                </a:solidFill>
              </a:rPr>
              <a:t>Capacity: 12 guests.</a:t>
            </a:r>
            <a:br>
              <a:rPr lang="en-US" sz="1600" b="1" dirty="0">
                <a:solidFill>
                  <a:schemeClr val="tx1"/>
                </a:solidFill>
              </a:rPr>
            </a:br>
            <a:r>
              <a:rPr lang="en-US" sz="1600" b="1" dirty="0">
                <a:solidFill>
                  <a:schemeClr val="tx1"/>
                </a:solidFill>
              </a:rPr>
              <a:t>4 living rooms,4 suites, more 2 bedrooms, 2 kitchens, 2 bedrooms, 6 bathrooms, garage, balcony, backyard and side outdoor area.</a:t>
            </a:r>
            <a:br>
              <a:rPr lang="en-US" sz="1600" b="1" dirty="0">
                <a:solidFill>
                  <a:schemeClr val="tx1"/>
                </a:solidFill>
              </a:rPr>
            </a:br>
            <a:r>
              <a:rPr lang="en-US" sz="1600" b="1" dirty="0">
                <a:solidFill>
                  <a:schemeClr val="tx1"/>
                </a:solidFill>
              </a:rPr>
              <a:t>Price for 14 days:  $ 36.000</a:t>
            </a:r>
            <a:br>
              <a:rPr lang="en-US" sz="2400" dirty="0"/>
            </a:br>
            <a:endParaRPr sz="2400" dirty="0"/>
          </a:p>
        </p:txBody>
      </p:sp>
      <p:pic>
        <p:nvPicPr>
          <p:cNvPr id="145" name="Google Shape;145;p5"/>
          <p:cNvPicPr preferRelativeResize="0">
            <a:picLocks noGrp="1"/>
          </p:cNvPicPr>
          <p:nvPr>
            <p:ph idx="1"/>
          </p:nvPr>
        </p:nvPicPr>
        <p:blipFill rotWithShape="1">
          <a:blip r:embed="rId3"/>
          <a:srcRect/>
          <a:stretch>
            <a:fillRect/>
          </a:stretch>
        </p:blipFill>
        <p:spPr>
          <a:xfrm>
            <a:off x="727075" y="1776730"/>
            <a:ext cx="1892300" cy="2449195"/>
          </a:xfrm>
          <a:prstGeom prst="rect">
            <a:avLst/>
          </a:prstGeom>
          <a:noFill/>
          <a:ln>
            <a:noFill/>
          </a:ln>
        </p:spPr>
      </p:pic>
      <p:pic>
        <p:nvPicPr>
          <p:cNvPr id="146" name="Google Shape;146;p5"/>
          <p:cNvPicPr preferRelativeResize="0"/>
          <p:nvPr/>
        </p:nvPicPr>
        <p:blipFill rotWithShape="1">
          <a:blip r:embed="rId4"/>
          <a:srcRect/>
          <a:stretch>
            <a:fillRect/>
          </a:stretch>
        </p:blipFill>
        <p:spPr>
          <a:xfrm>
            <a:off x="2910840" y="1776095"/>
            <a:ext cx="1910080" cy="2449830"/>
          </a:xfrm>
          <a:prstGeom prst="rect">
            <a:avLst/>
          </a:prstGeom>
          <a:noFill/>
          <a:ln>
            <a:noFill/>
          </a:ln>
        </p:spPr>
      </p:pic>
      <p:pic>
        <p:nvPicPr>
          <p:cNvPr id="147" name="Google Shape;147;p5"/>
          <p:cNvPicPr preferRelativeResize="0"/>
          <p:nvPr/>
        </p:nvPicPr>
        <p:blipFill rotWithShape="1">
          <a:blip r:embed="rId5"/>
          <a:srcRect/>
          <a:stretch>
            <a:fillRect/>
          </a:stretch>
        </p:blipFill>
        <p:spPr>
          <a:xfrm>
            <a:off x="5054600" y="1776095"/>
            <a:ext cx="2122805" cy="2449195"/>
          </a:xfrm>
          <a:prstGeom prst="rect">
            <a:avLst/>
          </a:prstGeom>
          <a:noFill/>
          <a:ln>
            <a:noFill/>
          </a:ln>
        </p:spPr>
      </p:pic>
      <p:pic>
        <p:nvPicPr>
          <p:cNvPr id="148" name="Google Shape;148;p5"/>
          <p:cNvPicPr preferRelativeResize="0"/>
          <p:nvPr/>
        </p:nvPicPr>
        <p:blipFill rotWithShape="1">
          <a:blip r:embed="rId6"/>
          <a:srcRect/>
          <a:stretch>
            <a:fillRect/>
          </a:stretch>
        </p:blipFill>
        <p:spPr>
          <a:xfrm>
            <a:off x="7440930" y="1875155"/>
            <a:ext cx="2179320" cy="2449195"/>
          </a:xfrm>
          <a:prstGeom prst="rect">
            <a:avLst/>
          </a:prstGeom>
          <a:noFill/>
          <a:ln>
            <a:noFill/>
          </a:ln>
        </p:spPr>
      </p:pic>
      <p:pic>
        <p:nvPicPr>
          <p:cNvPr id="149" name="Google Shape;149;p5"/>
          <p:cNvPicPr preferRelativeResize="0"/>
          <p:nvPr/>
        </p:nvPicPr>
        <p:blipFill rotWithShape="1">
          <a:blip r:embed="rId7"/>
          <a:srcRect/>
          <a:stretch>
            <a:fillRect/>
          </a:stretch>
        </p:blipFill>
        <p:spPr>
          <a:xfrm>
            <a:off x="9853930" y="1875155"/>
            <a:ext cx="2042795" cy="2449195"/>
          </a:xfrm>
          <a:prstGeom prst="rect">
            <a:avLst/>
          </a:prstGeom>
          <a:noFill/>
          <a:ln>
            <a:noFill/>
          </a:ln>
        </p:spPr>
      </p:pic>
      <p:pic>
        <p:nvPicPr>
          <p:cNvPr id="150" name="Google Shape;150;p5"/>
          <p:cNvPicPr preferRelativeResize="0"/>
          <p:nvPr/>
        </p:nvPicPr>
        <p:blipFill rotWithShape="1">
          <a:blip r:embed="rId8"/>
          <a:srcRect/>
          <a:stretch>
            <a:fillRect/>
          </a:stretch>
        </p:blipFill>
        <p:spPr>
          <a:xfrm>
            <a:off x="713105" y="4541520"/>
            <a:ext cx="1906270" cy="2115185"/>
          </a:xfrm>
          <a:prstGeom prst="rect">
            <a:avLst/>
          </a:prstGeom>
          <a:noFill/>
          <a:ln>
            <a:noFill/>
          </a:ln>
        </p:spPr>
      </p:pic>
      <p:pic>
        <p:nvPicPr>
          <p:cNvPr id="151" name="Google Shape;151;p5"/>
          <p:cNvPicPr preferRelativeResize="0"/>
          <p:nvPr/>
        </p:nvPicPr>
        <p:blipFill rotWithShape="1">
          <a:blip r:embed="rId9"/>
          <a:srcRect/>
          <a:stretch>
            <a:fillRect/>
          </a:stretch>
        </p:blipFill>
        <p:spPr>
          <a:xfrm>
            <a:off x="2921000" y="4541520"/>
            <a:ext cx="1910715" cy="2105660"/>
          </a:xfrm>
          <a:prstGeom prst="rect">
            <a:avLst/>
          </a:prstGeom>
          <a:noFill/>
          <a:ln>
            <a:noFill/>
          </a:ln>
        </p:spPr>
      </p:pic>
      <p:pic>
        <p:nvPicPr>
          <p:cNvPr id="152" name="Google Shape;152;p5"/>
          <p:cNvPicPr preferRelativeResize="0"/>
          <p:nvPr/>
        </p:nvPicPr>
        <p:blipFill rotWithShape="1">
          <a:blip r:embed="rId10"/>
          <a:srcRect/>
          <a:stretch>
            <a:fillRect/>
          </a:stretch>
        </p:blipFill>
        <p:spPr>
          <a:xfrm>
            <a:off x="5019040" y="4463415"/>
            <a:ext cx="2159000" cy="2115185"/>
          </a:xfrm>
          <a:prstGeom prst="rect">
            <a:avLst/>
          </a:prstGeom>
          <a:noFill/>
          <a:ln>
            <a:noFill/>
          </a:ln>
        </p:spPr>
      </p:pic>
      <p:pic>
        <p:nvPicPr>
          <p:cNvPr id="153" name="Google Shape;153;p5"/>
          <p:cNvPicPr preferRelativeResize="0"/>
          <p:nvPr/>
        </p:nvPicPr>
        <p:blipFill rotWithShape="1">
          <a:blip r:embed="rId11"/>
          <a:srcRect/>
          <a:stretch>
            <a:fillRect/>
          </a:stretch>
        </p:blipFill>
        <p:spPr>
          <a:xfrm>
            <a:off x="7422515" y="4463415"/>
            <a:ext cx="2138680" cy="2115820"/>
          </a:xfrm>
          <a:prstGeom prst="rect">
            <a:avLst/>
          </a:prstGeom>
          <a:noFill/>
          <a:ln>
            <a:noFill/>
          </a:ln>
        </p:spPr>
      </p:pic>
      <p:pic>
        <p:nvPicPr>
          <p:cNvPr id="154" name="Google Shape;154;p5"/>
          <p:cNvPicPr preferRelativeResize="0"/>
          <p:nvPr/>
        </p:nvPicPr>
        <p:blipFill rotWithShape="1">
          <a:blip r:embed="rId12"/>
          <a:srcRect/>
          <a:stretch>
            <a:fillRect/>
          </a:stretch>
        </p:blipFill>
        <p:spPr>
          <a:xfrm>
            <a:off x="9843770" y="4463415"/>
            <a:ext cx="2072005" cy="2175510"/>
          </a:xfrm>
          <a:prstGeom prst="rect">
            <a:avLst/>
          </a:prstGeom>
          <a:noFill/>
          <a:ln>
            <a:noFill/>
          </a:ln>
        </p:spPr>
      </p:pic>
      <p:pic>
        <p:nvPicPr>
          <p:cNvPr id="2" name="Imagem 1">
            <a:extLst>
              <a:ext uri="{FF2B5EF4-FFF2-40B4-BE49-F238E27FC236}">
                <a16:creationId xmlns:a16="http://schemas.microsoft.com/office/drawing/2014/main" id="{F6D324D3-B6C0-9AF2-7337-D1A1094AAD28}"/>
              </a:ext>
            </a:extLst>
          </p:cNvPr>
          <p:cNvPicPr>
            <a:picLocks noChangeAspect="1"/>
          </p:cNvPicPr>
          <p:nvPr/>
        </p:nvPicPr>
        <p:blipFill>
          <a:blip r:embed="rId13"/>
          <a:stretch>
            <a:fillRect/>
          </a:stretch>
        </p:blipFill>
        <p:spPr>
          <a:xfrm>
            <a:off x="10950721" y="-11088"/>
            <a:ext cx="1237957" cy="134845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6"/>
          <p:cNvSpPr txBox="1">
            <a:spLocks noGrp="1"/>
          </p:cNvSpPr>
          <p:nvPr>
            <p:ph type="title"/>
          </p:nvPr>
        </p:nvSpPr>
        <p:spPr>
          <a:xfrm>
            <a:off x="609600" y="0"/>
            <a:ext cx="10972800" cy="59499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000" dirty="0">
                <a:solidFill>
                  <a:schemeClr val="tx1"/>
                </a:solidFill>
              </a:rPr>
              <a:t>A BIG HOUSE COMPLETE</a:t>
            </a:r>
            <a:endParaRPr sz="2000" dirty="0">
              <a:solidFill>
                <a:schemeClr val="tx1"/>
              </a:solidFill>
            </a:endParaRPr>
          </a:p>
        </p:txBody>
      </p:sp>
      <p:sp>
        <p:nvSpPr>
          <p:cNvPr id="160" name="Google Shape;160;p6"/>
          <p:cNvSpPr txBox="1">
            <a:spLocks noGrp="1"/>
          </p:cNvSpPr>
          <p:nvPr>
            <p:ph idx="1"/>
          </p:nvPr>
        </p:nvSpPr>
        <p:spPr>
          <a:xfrm>
            <a:off x="609600" y="553085"/>
            <a:ext cx="10972800" cy="27622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400"/>
              <a:buFont typeface="Arial" panose="020B0604020202020204"/>
              <a:buNone/>
            </a:pPr>
            <a:r>
              <a:rPr lang="en-US" sz="1400" dirty="0"/>
              <a:t>air conditioning in all rooms</a:t>
            </a:r>
            <a:endParaRPr sz="1400" dirty="0"/>
          </a:p>
          <a:p>
            <a:pPr marL="0" lvl="0" indent="0" algn="just" rtl="0">
              <a:spcBef>
                <a:spcPts val="280"/>
              </a:spcBef>
              <a:spcAft>
                <a:spcPts val="0"/>
              </a:spcAft>
              <a:buClr>
                <a:schemeClr val="dk1"/>
              </a:buClr>
              <a:buSzPts val="1400"/>
              <a:buFont typeface="Arial" panose="020B0604020202020204"/>
              <a:buNone/>
            </a:pPr>
            <a:r>
              <a:rPr lang="en-US" sz="1400" dirty="0"/>
              <a:t>full kitchen (stove, refrigerator, microwave, air fryer, sandwich maker, blender, electric kettle, water filter with bacteriological efficiency, pots, utensils, dishes), organic and regional hygiene products (soap, shampoo, conditioner), extra standard sheets and towels, comfortable pillows, space for smokers, air conditioning, clothes racks/wardrobe, regional decoration with paintings and ceramic objects from </a:t>
            </a:r>
            <a:r>
              <a:rPr lang="en-US" sz="1400" dirty="0" err="1"/>
              <a:t>Marajoara</a:t>
            </a:r>
            <a:r>
              <a:rPr lang="en-US" sz="1400" dirty="0"/>
              <a:t>, Wi-Fi, TV with streaming, fire extinguishers, fire alarm, outdoor camera, screens on the windows. Trash cans for recycled trash. Improvements: hammock, outdoor furniture (sun loungers), hanging chair, among others, electric shower and bathroom renovation. There are 2 double beds, but they can be exchanged for two single beds in each room, depending on the need.</a:t>
            </a:r>
            <a:endParaRPr sz="1400" dirty="0"/>
          </a:p>
          <a:p>
            <a:pPr marL="0" lvl="0" indent="0" algn="just" rtl="0">
              <a:spcBef>
                <a:spcPts val="280"/>
              </a:spcBef>
              <a:spcAft>
                <a:spcPts val="0"/>
              </a:spcAft>
              <a:buClr>
                <a:schemeClr val="dk1"/>
              </a:buClr>
              <a:buSzPts val="1400"/>
              <a:buFont typeface="Arial" panose="020B0604020202020204"/>
              <a:buNone/>
            </a:pPr>
            <a:r>
              <a:rPr lang="en-US" sz="1400" dirty="0"/>
              <a:t>Includes a regional breakfast table with several options of typical fruits and cleaning.</a:t>
            </a:r>
            <a:endParaRPr sz="1400" dirty="0"/>
          </a:p>
          <a:p>
            <a:pPr marL="0" lvl="0" indent="0" algn="l" rtl="0">
              <a:spcBef>
                <a:spcPts val="280"/>
              </a:spcBef>
              <a:spcAft>
                <a:spcPts val="0"/>
              </a:spcAft>
              <a:buClr>
                <a:schemeClr val="dk1"/>
              </a:buClr>
              <a:buSzPts val="1400"/>
              <a:buFont typeface="Arial" panose="020B0604020202020204"/>
              <a:buNone/>
            </a:pPr>
            <a:endParaRPr sz="1400" dirty="0"/>
          </a:p>
          <a:p>
            <a:pPr marL="0" lvl="0" indent="0" algn="l" rtl="0">
              <a:spcBef>
                <a:spcPts val="280"/>
              </a:spcBef>
              <a:spcAft>
                <a:spcPts val="0"/>
              </a:spcAft>
              <a:buClr>
                <a:schemeClr val="dk1"/>
              </a:buClr>
              <a:buSzPts val="1400"/>
              <a:buFont typeface="Arial" panose="020B0604020202020204"/>
              <a:buNone/>
            </a:pPr>
            <a:r>
              <a:rPr lang="en-US" sz="1400" dirty="0"/>
              <a:t>5 minutes from Shopping </a:t>
            </a:r>
            <a:r>
              <a:rPr lang="en-US" sz="1400" dirty="0" err="1"/>
              <a:t>Grão</a:t>
            </a:r>
            <a:r>
              <a:rPr lang="en-US" sz="1400" dirty="0"/>
              <a:t> Pará, 5 minutes from Estadio do </a:t>
            </a:r>
            <a:r>
              <a:rPr lang="en-US" sz="1400" dirty="0" err="1"/>
              <a:t>Mangueirão</a:t>
            </a:r>
            <a:r>
              <a:rPr lang="en-US" sz="1400" dirty="0"/>
              <a:t> ( Music Shows, as Coldplay, Green day and more).</a:t>
            </a:r>
            <a:endParaRPr sz="1400" dirty="0"/>
          </a:p>
          <a:p>
            <a:pPr marL="0" lvl="0" indent="0" algn="l" rtl="0">
              <a:spcBef>
                <a:spcPts val="280"/>
              </a:spcBef>
              <a:spcAft>
                <a:spcPts val="0"/>
              </a:spcAft>
              <a:buClr>
                <a:schemeClr val="dk1"/>
              </a:buClr>
              <a:buSzPts val="1400"/>
              <a:buFont typeface="Arial" panose="020B0604020202020204"/>
              <a:buNone/>
            </a:pPr>
            <a:r>
              <a:rPr lang="en-US" sz="1400" dirty="0"/>
              <a:t>7 minutes from the Airport,</a:t>
            </a:r>
            <a:endParaRPr sz="1400" dirty="0"/>
          </a:p>
          <a:p>
            <a:pPr marL="0" lvl="0" indent="0" algn="l" rtl="0">
              <a:spcBef>
                <a:spcPts val="320"/>
              </a:spcBef>
              <a:spcAft>
                <a:spcPts val="0"/>
              </a:spcAft>
              <a:buClr>
                <a:schemeClr val="dk1"/>
              </a:buClr>
              <a:buSzPts val="1400"/>
              <a:buFont typeface="Arial" panose="020B0604020202020204"/>
              <a:buNone/>
            </a:pPr>
            <a:r>
              <a:rPr lang="en-US" sz="1400" dirty="0"/>
              <a:t>8 minutes from Parque da </a:t>
            </a:r>
            <a:r>
              <a:rPr lang="en-US" sz="1400" dirty="0" err="1"/>
              <a:t>Cidade</a:t>
            </a:r>
            <a:r>
              <a:rPr lang="en-US" sz="1400" dirty="0"/>
              <a:t> (where the main events of Cop30 will take place)</a:t>
            </a:r>
            <a:r>
              <a:rPr lang="en-US" sz="1600" dirty="0"/>
              <a:t>             </a:t>
            </a:r>
            <a:endParaRPr sz="1600" dirty="0"/>
          </a:p>
        </p:txBody>
      </p:sp>
      <p:pic>
        <p:nvPicPr>
          <p:cNvPr id="161" name="Google Shape;161;p6" descr="aEROPORTO"/>
          <p:cNvPicPr preferRelativeResize="0"/>
          <p:nvPr/>
        </p:nvPicPr>
        <p:blipFill rotWithShape="1">
          <a:blip r:embed="rId3"/>
          <a:srcRect/>
          <a:stretch>
            <a:fillRect/>
          </a:stretch>
        </p:blipFill>
        <p:spPr>
          <a:xfrm>
            <a:off x="805180" y="4264660"/>
            <a:ext cx="3648710" cy="2593340"/>
          </a:xfrm>
          <a:prstGeom prst="rect">
            <a:avLst/>
          </a:prstGeom>
          <a:noFill/>
          <a:ln>
            <a:noFill/>
          </a:ln>
        </p:spPr>
      </p:pic>
      <p:pic>
        <p:nvPicPr>
          <p:cNvPr id="162" name="Google Shape;162;p6" descr="Captura de tela 2025-03-20 213623"/>
          <p:cNvPicPr preferRelativeResize="0"/>
          <p:nvPr/>
        </p:nvPicPr>
        <p:blipFill rotWithShape="1">
          <a:blip r:embed="rId4"/>
          <a:srcRect/>
          <a:stretch>
            <a:fillRect/>
          </a:stretch>
        </p:blipFill>
        <p:spPr>
          <a:xfrm>
            <a:off x="4537710" y="4264660"/>
            <a:ext cx="5025390" cy="2593340"/>
          </a:xfrm>
          <a:prstGeom prst="rect">
            <a:avLst/>
          </a:prstGeom>
          <a:noFill/>
          <a:ln>
            <a:noFill/>
          </a:ln>
        </p:spPr>
      </p:pic>
      <p:sp>
        <p:nvSpPr>
          <p:cNvPr id="163" name="Google Shape;163;p6"/>
          <p:cNvSpPr txBox="1"/>
          <p:nvPr/>
        </p:nvSpPr>
        <p:spPr>
          <a:xfrm>
            <a:off x="2025015" y="3836670"/>
            <a:ext cx="6096000" cy="3371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a:solidFill>
                  <a:schemeClr val="dk1"/>
                </a:solidFill>
                <a:latin typeface="Arial" panose="020B0604020202020204"/>
                <a:ea typeface="Arial" panose="020B0604020202020204"/>
                <a:cs typeface="Arial" panose="020B0604020202020204"/>
                <a:sym typeface="Arial" panose="020B0604020202020204"/>
              </a:rPr>
              <a:t> Airport                                                 Shopping Grão Pará</a:t>
            </a:r>
            <a:endParaRPr sz="1600">
              <a:solidFill>
                <a:schemeClr val="dk1"/>
              </a:solidFill>
              <a:latin typeface="Arial" panose="020B0604020202020204"/>
              <a:ea typeface="Arial" panose="020B0604020202020204"/>
              <a:cs typeface="Arial" panose="020B0604020202020204"/>
              <a:sym typeface="Arial" panose="020B0604020202020204"/>
            </a:endParaRPr>
          </a:p>
        </p:txBody>
      </p:sp>
      <p:pic>
        <p:nvPicPr>
          <p:cNvPr id="2" name="Imagem 1">
            <a:extLst>
              <a:ext uri="{FF2B5EF4-FFF2-40B4-BE49-F238E27FC236}">
                <a16:creationId xmlns:a16="http://schemas.microsoft.com/office/drawing/2014/main" id="{2E493E34-3BFF-2DD0-472A-E6A41934CF91}"/>
              </a:ext>
            </a:extLst>
          </p:cNvPr>
          <p:cNvPicPr>
            <a:picLocks noChangeAspect="1"/>
          </p:cNvPicPr>
          <p:nvPr/>
        </p:nvPicPr>
        <p:blipFill>
          <a:blip r:embed="rId5"/>
          <a:stretch>
            <a:fillRect/>
          </a:stretch>
        </p:blipFill>
        <p:spPr>
          <a:xfrm>
            <a:off x="10963421" y="5509545"/>
            <a:ext cx="1237957" cy="134845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7"/>
          <p:cNvSpPr txBox="1">
            <a:spLocks noGrp="1"/>
          </p:cNvSpPr>
          <p:nvPr>
            <p:ph type="title"/>
          </p:nvPr>
        </p:nvSpPr>
        <p:spPr>
          <a:xfrm>
            <a:off x="369570" y="174381"/>
            <a:ext cx="10972800" cy="138620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1600" b="1" dirty="0">
                <a:solidFill>
                  <a:schemeClr val="tx1"/>
                </a:solidFill>
              </a:rPr>
              <a:t>COMPLETE HOUSE  Location: </a:t>
            </a:r>
            <a:r>
              <a:rPr lang="en-US" sz="1600" b="1" dirty="0" err="1">
                <a:solidFill>
                  <a:schemeClr val="tx1"/>
                </a:solidFill>
              </a:rPr>
              <a:t>Icoaraci</a:t>
            </a:r>
            <a:r>
              <a:rPr lang="en-US" sz="1600" b="1" dirty="0">
                <a:solidFill>
                  <a:schemeClr val="tx1"/>
                </a:solidFill>
              </a:rPr>
              <a:t>/Cruzeiro, Belém-Pará.</a:t>
            </a:r>
            <a:br>
              <a:rPr lang="en-US" sz="1600" b="1" dirty="0">
                <a:solidFill>
                  <a:schemeClr val="tx1"/>
                </a:solidFill>
              </a:rPr>
            </a:br>
            <a:r>
              <a:rPr lang="en-US" sz="1600" b="1" dirty="0">
                <a:solidFill>
                  <a:schemeClr val="tx1"/>
                </a:solidFill>
              </a:rPr>
              <a:t>Capacity:  8 guests</a:t>
            </a:r>
            <a:br>
              <a:rPr lang="en-US" sz="1600" b="1" dirty="0">
                <a:solidFill>
                  <a:schemeClr val="tx1"/>
                </a:solidFill>
              </a:rPr>
            </a:br>
            <a:r>
              <a:rPr lang="en-US" sz="1600" b="1" dirty="0">
                <a:solidFill>
                  <a:schemeClr val="tx1"/>
                </a:solidFill>
              </a:rPr>
              <a:t>House: Garage, living room, 3 bedrooms, shared kitchen, bathroom, laundry room, smoke area.</a:t>
            </a:r>
            <a:br>
              <a:rPr lang="en-US" sz="1600" b="1" dirty="0">
                <a:solidFill>
                  <a:schemeClr val="tx1"/>
                </a:solidFill>
              </a:rPr>
            </a:br>
            <a:r>
              <a:rPr lang="en-US" sz="1600" b="1" dirty="0">
                <a:solidFill>
                  <a:schemeClr val="tx1"/>
                </a:solidFill>
              </a:rPr>
              <a:t>Flat: 2 suites, 2 room bedroom, kitchen and bathroom.</a:t>
            </a:r>
            <a:br>
              <a:rPr lang="en-US" sz="1600" b="1" dirty="0">
                <a:solidFill>
                  <a:schemeClr val="tx1"/>
                </a:solidFill>
              </a:rPr>
            </a:br>
            <a:r>
              <a:rPr lang="en-US" sz="1600" b="1" dirty="0">
                <a:solidFill>
                  <a:schemeClr val="tx1"/>
                </a:solidFill>
              </a:rPr>
              <a:t>Price for 14 days: $25.000</a:t>
            </a:r>
            <a:endParaRPr sz="1600" b="1" dirty="0">
              <a:solidFill>
                <a:schemeClr val="tx1"/>
              </a:solidFill>
            </a:endParaRPr>
          </a:p>
        </p:txBody>
      </p:sp>
      <p:pic>
        <p:nvPicPr>
          <p:cNvPr id="169" name="Google Shape;169;p7"/>
          <p:cNvPicPr preferRelativeResize="0">
            <a:picLocks noGrp="1"/>
          </p:cNvPicPr>
          <p:nvPr>
            <p:ph idx="1"/>
          </p:nvPr>
        </p:nvPicPr>
        <p:blipFill rotWithShape="1">
          <a:blip r:embed="rId3"/>
          <a:srcRect/>
          <a:stretch>
            <a:fillRect/>
          </a:stretch>
        </p:blipFill>
        <p:spPr>
          <a:xfrm>
            <a:off x="369570" y="1640205"/>
            <a:ext cx="2334260" cy="2140585"/>
          </a:xfrm>
          <a:prstGeom prst="rect">
            <a:avLst/>
          </a:prstGeom>
          <a:noFill/>
          <a:ln>
            <a:noFill/>
          </a:ln>
        </p:spPr>
      </p:pic>
      <p:pic>
        <p:nvPicPr>
          <p:cNvPr id="170" name="Google Shape;170;p7"/>
          <p:cNvPicPr preferRelativeResize="0"/>
          <p:nvPr/>
        </p:nvPicPr>
        <p:blipFill rotWithShape="1">
          <a:blip r:embed="rId4"/>
          <a:srcRect/>
          <a:stretch>
            <a:fillRect/>
          </a:stretch>
        </p:blipFill>
        <p:spPr>
          <a:xfrm>
            <a:off x="2846070" y="1640205"/>
            <a:ext cx="2594610" cy="2143125"/>
          </a:xfrm>
          <a:prstGeom prst="rect">
            <a:avLst/>
          </a:prstGeom>
          <a:noFill/>
          <a:ln>
            <a:noFill/>
          </a:ln>
        </p:spPr>
      </p:pic>
      <p:pic>
        <p:nvPicPr>
          <p:cNvPr id="171" name="Google Shape;171;p7"/>
          <p:cNvPicPr preferRelativeResize="0"/>
          <p:nvPr/>
        </p:nvPicPr>
        <p:blipFill rotWithShape="1">
          <a:blip r:embed="rId5"/>
          <a:srcRect/>
          <a:stretch>
            <a:fillRect/>
          </a:stretch>
        </p:blipFill>
        <p:spPr>
          <a:xfrm>
            <a:off x="347345" y="3920490"/>
            <a:ext cx="2357120" cy="2524760"/>
          </a:xfrm>
          <a:prstGeom prst="rect">
            <a:avLst/>
          </a:prstGeom>
          <a:noFill/>
          <a:ln>
            <a:noFill/>
          </a:ln>
        </p:spPr>
      </p:pic>
      <p:pic>
        <p:nvPicPr>
          <p:cNvPr id="172" name="Google Shape;172;p7"/>
          <p:cNvPicPr preferRelativeResize="0"/>
          <p:nvPr/>
        </p:nvPicPr>
        <p:blipFill rotWithShape="1">
          <a:blip r:embed="rId6"/>
          <a:srcRect/>
          <a:stretch>
            <a:fillRect/>
          </a:stretch>
        </p:blipFill>
        <p:spPr>
          <a:xfrm>
            <a:off x="5582920" y="1640205"/>
            <a:ext cx="2178050" cy="2118360"/>
          </a:xfrm>
          <a:prstGeom prst="rect">
            <a:avLst/>
          </a:prstGeom>
          <a:noFill/>
          <a:ln>
            <a:noFill/>
          </a:ln>
        </p:spPr>
      </p:pic>
      <p:pic>
        <p:nvPicPr>
          <p:cNvPr id="173" name="Google Shape;173;p7"/>
          <p:cNvPicPr preferRelativeResize="0"/>
          <p:nvPr/>
        </p:nvPicPr>
        <p:blipFill rotWithShape="1">
          <a:blip r:embed="rId7"/>
          <a:srcRect/>
          <a:stretch>
            <a:fillRect/>
          </a:stretch>
        </p:blipFill>
        <p:spPr>
          <a:xfrm>
            <a:off x="2846070" y="3947160"/>
            <a:ext cx="2078355" cy="2504440"/>
          </a:xfrm>
          <a:prstGeom prst="rect">
            <a:avLst/>
          </a:prstGeom>
          <a:noFill/>
          <a:ln>
            <a:noFill/>
          </a:ln>
        </p:spPr>
      </p:pic>
      <p:pic>
        <p:nvPicPr>
          <p:cNvPr id="174" name="Google Shape;174;p7"/>
          <p:cNvPicPr preferRelativeResize="0"/>
          <p:nvPr/>
        </p:nvPicPr>
        <p:blipFill rotWithShape="1">
          <a:blip r:embed="rId8"/>
          <a:srcRect/>
          <a:stretch>
            <a:fillRect/>
          </a:stretch>
        </p:blipFill>
        <p:spPr>
          <a:xfrm>
            <a:off x="5066030" y="3956050"/>
            <a:ext cx="2266315" cy="2504440"/>
          </a:xfrm>
          <a:prstGeom prst="rect">
            <a:avLst/>
          </a:prstGeom>
          <a:noFill/>
          <a:ln>
            <a:noFill/>
          </a:ln>
        </p:spPr>
      </p:pic>
      <p:pic>
        <p:nvPicPr>
          <p:cNvPr id="175" name="Google Shape;175;p7"/>
          <p:cNvPicPr preferRelativeResize="0"/>
          <p:nvPr/>
        </p:nvPicPr>
        <p:blipFill rotWithShape="1">
          <a:blip r:embed="rId9"/>
          <a:srcRect/>
          <a:stretch>
            <a:fillRect/>
          </a:stretch>
        </p:blipFill>
        <p:spPr>
          <a:xfrm>
            <a:off x="7903210" y="1645285"/>
            <a:ext cx="3092450" cy="2138045"/>
          </a:xfrm>
          <a:prstGeom prst="rect">
            <a:avLst/>
          </a:prstGeom>
          <a:noFill/>
          <a:ln>
            <a:noFill/>
          </a:ln>
        </p:spPr>
      </p:pic>
      <p:pic>
        <p:nvPicPr>
          <p:cNvPr id="176" name="Google Shape;176;p7"/>
          <p:cNvPicPr preferRelativeResize="0"/>
          <p:nvPr/>
        </p:nvPicPr>
        <p:blipFill rotWithShape="1">
          <a:blip r:embed="rId10"/>
          <a:srcRect/>
          <a:stretch>
            <a:fillRect/>
          </a:stretch>
        </p:blipFill>
        <p:spPr>
          <a:xfrm>
            <a:off x="9838055" y="4026535"/>
            <a:ext cx="2011045" cy="2504440"/>
          </a:xfrm>
          <a:prstGeom prst="rect">
            <a:avLst/>
          </a:prstGeom>
          <a:noFill/>
          <a:ln>
            <a:noFill/>
          </a:ln>
        </p:spPr>
      </p:pic>
      <p:pic>
        <p:nvPicPr>
          <p:cNvPr id="177" name="Google Shape;177;p7"/>
          <p:cNvPicPr preferRelativeResize="0"/>
          <p:nvPr/>
        </p:nvPicPr>
        <p:blipFill rotWithShape="1">
          <a:blip r:embed="rId11"/>
          <a:srcRect/>
          <a:stretch>
            <a:fillRect/>
          </a:stretch>
        </p:blipFill>
        <p:spPr>
          <a:xfrm>
            <a:off x="7473950" y="3956050"/>
            <a:ext cx="2222500" cy="2505075"/>
          </a:xfrm>
          <a:prstGeom prst="rect">
            <a:avLst/>
          </a:prstGeom>
          <a:noFill/>
          <a:ln>
            <a:noFill/>
          </a:ln>
        </p:spPr>
      </p:pic>
      <p:pic>
        <p:nvPicPr>
          <p:cNvPr id="2" name="Imagem 1">
            <a:extLst>
              <a:ext uri="{FF2B5EF4-FFF2-40B4-BE49-F238E27FC236}">
                <a16:creationId xmlns:a16="http://schemas.microsoft.com/office/drawing/2014/main" id="{90C5D648-7D3E-036A-2624-64BEDF601A2C}"/>
              </a:ext>
            </a:extLst>
          </p:cNvPr>
          <p:cNvPicPr>
            <a:picLocks noChangeAspect="1"/>
          </p:cNvPicPr>
          <p:nvPr/>
        </p:nvPicPr>
        <p:blipFill>
          <a:blip r:embed="rId12"/>
          <a:stretch>
            <a:fillRect/>
          </a:stretch>
        </p:blipFill>
        <p:spPr>
          <a:xfrm>
            <a:off x="10950721" y="-11088"/>
            <a:ext cx="1237957" cy="134845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8"/>
          <p:cNvSpPr txBox="1">
            <a:spLocks noGrp="1"/>
          </p:cNvSpPr>
          <p:nvPr>
            <p:ph type="title"/>
          </p:nvPr>
        </p:nvSpPr>
        <p:spPr>
          <a:xfrm>
            <a:off x="381000" y="314325"/>
            <a:ext cx="10972800" cy="1464310"/>
          </a:xfrm>
          <a:prstGeom prst="rect">
            <a:avLst/>
          </a:prstGeom>
          <a:noFill/>
          <a:ln>
            <a:noFill/>
          </a:ln>
        </p:spPr>
        <p:txBody>
          <a:bodyPr spcFirstLastPara="1" wrap="square" lIns="91425" tIns="45700" rIns="91425" bIns="45700" anchor="ctr" anchorCtr="0">
            <a:noAutofit/>
          </a:bodyPr>
          <a:lstStyle/>
          <a:p>
            <a:pPr marL="0" lvl="0" indent="0" algn="just" rtl="0">
              <a:spcBef>
                <a:spcPts val="0"/>
              </a:spcBef>
              <a:spcAft>
                <a:spcPts val="0"/>
              </a:spcAft>
              <a:buNone/>
            </a:pPr>
            <a:r>
              <a:rPr lang="en-US" sz="1400" dirty="0">
                <a:solidFill>
                  <a:schemeClr val="tx1"/>
                </a:solidFill>
              </a:rPr>
              <a:t>Wi-Fi, cable TV and Netflix, full kitchen (refrigerator, stove, microwave, blender, sandwich maker, </a:t>
            </a:r>
            <a:r>
              <a:rPr lang="en-US" sz="1400" dirty="0" err="1">
                <a:solidFill>
                  <a:schemeClr val="tx1"/>
                </a:solidFill>
              </a:rPr>
              <a:t>airfryer</a:t>
            </a:r>
            <a:r>
              <a:rPr lang="en-US" sz="1400" dirty="0">
                <a:solidFill>
                  <a:schemeClr val="tx1"/>
                </a:solidFill>
              </a:rPr>
              <a:t>, dishes, pots, utensils) Improvements: painting, decorative items, purchase of sofa bed, air conditioning. Bedroom 2: complete renovation, including wardrobe and two single beds or bunk beds. Outdoor gourmet area: complete renovation, with new flooring and painting, installation of sink and laundry, plus barbecue and inclusion of table and chairs. Flat: renovation to include full kitchen - minibar, microwave, </a:t>
            </a:r>
            <a:r>
              <a:rPr lang="en-US" sz="1400" dirty="0" err="1">
                <a:solidFill>
                  <a:schemeClr val="tx1"/>
                </a:solidFill>
              </a:rPr>
              <a:t>airfryer</a:t>
            </a:r>
            <a:r>
              <a:rPr lang="en-US" sz="1400" dirty="0">
                <a:solidFill>
                  <a:schemeClr val="tx1"/>
                </a:solidFill>
              </a:rPr>
              <a:t>, blender, stove, dishes and pots. Optional inclusion of single bed. Breakfast included.</a:t>
            </a:r>
            <a:endParaRPr sz="1400" dirty="0">
              <a:solidFill>
                <a:schemeClr val="tx1"/>
              </a:solidFill>
            </a:endParaRPr>
          </a:p>
        </p:txBody>
      </p:sp>
      <p:sp>
        <p:nvSpPr>
          <p:cNvPr id="183" name="Google Shape;183;p8"/>
          <p:cNvSpPr txBox="1">
            <a:spLocks noGrp="1"/>
          </p:cNvSpPr>
          <p:nvPr>
            <p:ph idx="1"/>
          </p:nvPr>
        </p:nvSpPr>
        <p:spPr>
          <a:xfrm>
            <a:off x="388620" y="1899137"/>
            <a:ext cx="11091545" cy="450610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panose="020B0604020202020204"/>
              <a:buNone/>
            </a:pPr>
            <a:r>
              <a:rPr lang="en-US" sz="1400" dirty="0"/>
              <a:t>30minutes from Shopping </a:t>
            </a:r>
            <a:r>
              <a:rPr lang="en-US" sz="1400" dirty="0" err="1"/>
              <a:t>Grão</a:t>
            </a:r>
            <a:r>
              <a:rPr lang="en-US" sz="1400" dirty="0"/>
              <a:t> Pará</a:t>
            </a:r>
            <a:br>
              <a:rPr lang="en-US" sz="1400" dirty="0"/>
            </a:br>
            <a:r>
              <a:rPr lang="en-US" sz="1400" dirty="0"/>
              <a:t>30 minutes from the Airport,</a:t>
            </a:r>
            <a:br>
              <a:rPr lang="en-US" sz="1400" dirty="0"/>
            </a:br>
            <a:r>
              <a:rPr lang="en-US" sz="1400" dirty="0"/>
              <a:t>35 minutes from Parque da </a:t>
            </a:r>
            <a:r>
              <a:rPr lang="en-US" sz="1400" dirty="0" err="1"/>
              <a:t>Cidade</a:t>
            </a:r>
            <a:r>
              <a:rPr lang="en-US" sz="1400" dirty="0"/>
              <a:t> (where the main events of Cop30 will take place)</a:t>
            </a:r>
            <a:br>
              <a:rPr lang="en-US" sz="1400" dirty="0"/>
            </a:br>
            <a:r>
              <a:rPr lang="en-US" sz="1400" dirty="0"/>
              <a:t>5 Minutes from Orla de </a:t>
            </a:r>
            <a:r>
              <a:rPr lang="en-US" sz="1400" dirty="0" err="1"/>
              <a:t>Icoaraci</a:t>
            </a:r>
            <a:r>
              <a:rPr lang="en-US" sz="1400" dirty="0"/>
              <a:t>.</a:t>
            </a:r>
            <a:br>
              <a:rPr lang="en-US" sz="1400" dirty="0"/>
            </a:br>
            <a:r>
              <a:rPr lang="en-US" sz="1400" dirty="0"/>
              <a:t>A place where you can enjoy delicious food, typical of Belém, as well as enjoy a delicious coconut water, all while enjoying a beautiful sunset. </a:t>
            </a:r>
            <a:br>
              <a:rPr lang="en-US" sz="1400" dirty="0"/>
            </a:br>
            <a:r>
              <a:rPr lang="en-US" sz="1400" dirty="0"/>
              <a:t>(The word "</a:t>
            </a:r>
            <a:r>
              <a:rPr lang="en-US" sz="1400" dirty="0" err="1"/>
              <a:t>Icoaraci</a:t>
            </a:r>
            <a:r>
              <a:rPr lang="en-US" sz="1400" dirty="0"/>
              <a:t>", which means "facing the sun" or "river sun", comes from the indigenous </a:t>
            </a:r>
            <a:r>
              <a:rPr lang="en-US" sz="1400" dirty="0" err="1"/>
              <a:t>Tupi</a:t>
            </a:r>
            <a:r>
              <a:rPr lang="en-US" sz="1400" dirty="0"/>
              <a:t> language)</a:t>
            </a:r>
            <a:endParaRPr sz="1400" dirty="0"/>
          </a:p>
          <a:p>
            <a:pPr marL="0" lvl="0" indent="0" algn="l" rtl="0">
              <a:spcBef>
                <a:spcPts val="320"/>
              </a:spcBef>
              <a:spcAft>
                <a:spcPts val="0"/>
              </a:spcAft>
              <a:buClr>
                <a:schemeClr val="dk1"/>
              </a:buClr>
              <a:buSzPts val="1600"/>
              <a:buFont typeface="Arial" panose="020B0604020202020204"/>
              <a:buNone/>
            </a:pPr>
            <a:r>
              <a:rPr lang="en-US" sz="1600" dirty="0"/>
              <a:t>           </a:t>
            </a:r>
            <a:endParaRPr sz="1600" dirty="0"/>
          </a:p>
          <a:p>
            <a:pPr marL="0" lvl="0" indent="0" algn="l" rtl="0">
              <a:spcBef>
                <a:spcPts val="320"/>
              </a:spcBef>
              <a:spcAft>
                <a:spcPts val="0"/>
              </a:spcAft>
              <a:buClr>
                <a:schemeClr val="dk1"/>
              </a:buClr>
              <a:buSzPts val="1600"/>
              <a:buFont typeface="Arial" panose="020B0604020202020204"/>
              <a:buNone/>
            </a:pPr>
            <a:r>
              <a:rPr lang="en-US" sz="1600" dirty="0"/>
              <a:t>                                                     	</a:t>
            </a:r>
            <a:r>
              <a:rPr lang="pt-BR" altLang="en-US" sz="1600" dirty="0"/>
              <a:t>     </a:t>
            </a:r>
            <a:r>
              <a:rPr lang="en-US" sz="1600" dirty="0"/>
              <a:t>    </a:t>
            </a:r>
            <a:r>
              <a:rPr lang="en-US" altLang="pt-BR" sz="1600" dirty="0"/>
              <a:t>Sunset in </a:t>
            </a:r>
            <a:r>
              <a:rPr lang="en-US" altLang="pt-BR" sz="1600" dirty="0" err="1"/>
              <a:t>Icoaraci</a:t>
            </a:r>
            <a:r>
              <a:rPr lang="en-US" sz="1600" dirty="0"/>
              <a:t>                                    </a:t>
            </a:r>
            <a:endParaRPr sz="1600" dirty="0"/>
          </a:p>
        </p:txBody>
      </p:sp>
      <p:pic>
        <p:nvPicPr>
          <p:cNvPr id="184" name="Google Shape;184;p8" descr="Captura de tela 2025-03-20 210545"/>
          <p:cNvPicPr preferRelativeResize="0"/>
          <p:nvPr/>
        </p:nvPicPr>
        <p:blipFill rotWithShape="1">
          <a:blip r:embed="rId3"/>
          <a:srcRect/>
          <a:stretch>
            <a:fillRect/>
          </a:stretch>
        </p:blipFill>
        <p:spPr>
          <a:xfrm>
            <a:off x="3494552" y="4112894"/>
            <a:ext cx="3579495" cy="2292350"/>
          </a:xfrm>
          <a:prstGeom prst="rect">
            <a:avLst/>
          </a:prstGeom>
          <a:noFill/>
          <a:ln>
            <a:noFill/>
          </a:ln>
        </p:spPr>
      </p:pic>
      <p:pic>
        <p:nvPicPr>
          <p:cNvPr id="2" name="Imagem 1">
            <a:extLst>
              <a:ext uri="{FF2B5EF4-FFF2-40B4-BE49-F238E27FC236}">
                <a16:creationId xmlns:a16="http://schemas.microsoft.com/office/drawing/2014/main" id="{88A20938-F8C2-715E-855C-43C521B0559D}"/>
              </a:ext>
            </a:extLst>
          </p:cNvPr>
          <p:cNvPicPr>
            <a:picLocks noChangeAspect="1"/>
          </p:cNvPicPr>
          <p:nvPr/>
        </p:nvPicPr>
        <p:blipFill>
          <a:blip r:embed="rId4"/>
          <a:stretch>
            <a:fillRect/>
          </a:stretch>
        </p:blipFill>
        <p:spPr>
          <a:xfrm>
            <a:off x="10954043" y="5509545"/>
            <a:ext cx="1237957" cy="1348455"/>
          </a:xfrm>
          <a:prstGeom prst="rect">
            <a:avLst/>
          </a:prstGeom>
        </p:spPr>
      </p:pic>
    </p:spTree>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Calibri"/>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ado">
  <a:themeElements>
    <a:clrScheme name="Facetado">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do">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do">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TotalTime>
  <Words>2923</Words>
  <Application>Microsoft Office PowerPoint</Application>
  <PresentationFormat>Widescreen</PresentationFormat>
  <Paragraphs>190</Paragraphs>
  <Slides>41</Slides>
  <Notes>41</Notes>
  <HiddenSlides>0</HiddenSlides>
  <MMClips>0</MMClips>
  <ScaleCrop>false</ScaleCrop>
  <HeadingPairs>
    <vt:vector size="6" baseType="variant">
      <vt:variant>
        <vt:lpstr>Fontes usadas</vt:lpstr>
      </vt:variant>
      <vt:variant>
        <vt:i4>6</vt:i4>
      </vt:variant>
      <vt:variant>
        <vt:lpstr>Tema</vt:lpstr>
      </vt:variant>
      <vt:variant>
        <vt:i4>2</vt:i4>
      </vt:variant>
      <vt:variant>
        <vt:lpstr>Títulos de slides</vt:lpstr>
      </vt:variant>
      <vt:variant>
        <vt:i4>41</vt:i4>
      </vt:variant>
    </vt:vector>
  </HeadingPairs>
  <TitlesOfParts>
    <vt:vector size="49" baseType="lpstr">
      <vt:lpstr>Microsoft YaHei</vt:lpstr>
      <vt:lpstr>Arial</vt:lpstr>
      <vt:lpstr>Calibri Light</vt:lpstr>
      <vt:lpstr>Segoe UI</vt:lpstr>
      <vt:lpstr>Trebuchet MS</vt:lpstr>
      <vt:lpstr>Wingdings 3</vt:lpstr>
      <vt:lpstr>Custom design</vt:lpstr>
      <vt:lpstr>Facetado</vt:lpstr>
      <vt:lpstr>AMAZONIA</vt:lpstr>
      <vt:lpstr>Location: Ananindeua-Pará Combined living room, balcony, kitchen, 2 bedrooms, bathroom, garage, swimming pool, gourmet area. Capacity: 4 guests Price for 14 days $10.000</vt:lpstr>
      <vt:lpstr>30 minutes from Shopping Grão Pará 35 minutes from the Airport, 38 minutes from Parque da Cidade (where the main events of Cop30 will take place)</vt:lpstr>
      <vt:lpstr>LARGE HOUSE Location:Parque verde, Belém-Pará. 2 adjoining rooms, 2 kitchens, 1 toilet, 5 bedrooms, 4 of which are suites, swimming pool, leisure area, garage. Capacity: 10 guests Price for 14 days: $ 30.800</vt:lpstr>
      <vt:lpstr>30 minutes from Shopping Grão Pará 35 minutes from the Airport, 38 minutes from Parque da Cidade (where the main events of Cop30 will take place) 14 minutes from Orla de Icoaraci. A place where you can enjoy delicious food, typical of Belém, as well as enjoy a delicious coconut water, all while enjoying a beautiful sunset.  (The word "Icoaraci", which means "facing the sun" or "river sun", comes from the indigenous Tupi language).                    </vt:lpstr>
      <vt:lpstr> A BIG HOUSE COMPLETE Location: Mangueirão, Belém-Pará Capacity: 12 guests. 4 living rooms,4 suites, more 2 bedrooms, 2 kitchens, 2 bedrooms, 6 bathrooms, garage, balcony, backyard and side outdoor area. Price for 14 days:  $ 36.000 </vt:lpstr>
      <vt:lpstr>A BIG HOUSE COMPLETE</vt:lpstr>
      <vt:lpstr>COMPLETE HOUSE  Location: Icoaraci/Cruzeiro, Belém-Pará. Capacity:  8 guests House: Garage, living room, 3 bedrooms, shared kitchen, bathroom, laundry room, smoke area. Flat: 2 suites, 2 room bedroom, kitchen and bathroom. Price for 14 days: $25.000</vt:lpstr>
      <vt:lpstr>Wi-Fi, cable TV and Netflix, full kitchen (refrigerator, stove, microwave, blender, sandwich maker, airfryer, dishes, pots, utensils) Improvements: painting, decorative items, purchase of sofa bed, air conditioning. Bedroom 2: complete renovation, including wardrobe and two single beds or bunk beds. Outdoor gourmet area: complete renovation, with new flooring and painting, installation of sink and laundry, plus barbecue and inclusion of table and chairs. Flat: renovation to include full kitchen - minibar, microwave, airfryer, blender, stove, dishes and pots. Optional inclusion of single bed. Breakfast included.</vt:lpstr>
      <vt:lpstr>Location:  Ananindeua-Pará Capacity: 4 guests 3 bedrooms, 1 bathroom, kitchen, laundry room, 1 living room, balcony, and 1 parking space, 24-hour security camera, leisure area (adult and children's pool, barbecue, party room, gym, games room, court) Price for 14 days: $12.000</vt:lpstr>
      <vt:lpstr>Apresentação do PowerPoint</vt:lpstr>
      <vt:lpstr>APARTMENT IN CITY CENTER Location: Umarizal, Belém-Pará Capacity: 6 guests Price for 14 days: $ 25.000</vt:lpstr>
      <vt:lpstr>10 minutes from Shopping Boulevard. 25 minutes from the Airport. 22 minutes from Parque da Cidade (where the main events of Cop30 will take place). 12 minutos from the Mercado-ver- o peso</vt:lpstr>
      <vt:lpstr>NEW APARTMENT Localização: Belém - Pará Capacity: 4 Price for 14 days: $ 10.000 </vt:lpstr>
      <vt:lpstr>12 minutes from Shopping Grão Pará  17 minutes from the Airport. 19 minutes from Parque da Cidade (where the main events of Cop30 will gonna happen). 30 minutos from the Mercado-ver- o peso </vt:lpstr>
      <vt:lpstr>APARTMENT  Location: Parque Verde, Belém-Pará. Capacity: 4 guests  Living room, dining room, 3 bedrooms, 1 bathroom, kitchen/outdoor area, garage. Price for 14 days: $ 10.000 </vt:lpstr>
      <vt:lpstr>10 minutes from Parque Shopping. 25 minutes from the Airport. 25 minutes from Parque da Cidade (where the main events of Cop30 will take place). 5 minutes from the Formosa Supermarket and 10 minutes from the do Mangueirão Stadium. </vt:lpstr>
      <vt:lpstr>Location: City Center, Belém-Pará Capacity: 4 guests Price for 14 days: $ 16.000  </vt:lpstr>
      <vt:lpstr>10 minutes from Shopping Boulevard. 25 minutes from the Airport. 22 minutes from Parque da Cidade (where the main events of Cop30 will take place). 12 minutos from the Mercado-ver- o peso</vt:lpstr>
      <vt:lpstr> BIG HOUSE  Location: Belém-Pará  Garage, garden, 2 living rooms, 1 dining room, kitchen, 4 suites, outdoor area. Capacity: 8 people Price for 14 days: $ 40.000 air conditioning, TV, full kitchen - minibar, microwave, airfryer, blender, stove, dishes and pots. Optional inclusion of single bed.</vt:lpstr>
      <vt:lpstr>12 minutes from Shopping Grão Pará. 14 minutes from the Airport. 5 minutes from Parque da Cidade (where the main events of Cop30 will take place). 30 minutos from the Mercado-ver- o peso</vt:lpstr>
      <vt:lpstr>APARTMENT   Location: Ananindeua-Pará Living room, dining room, 1 suite, 2 bedrooms, 2 bathrooms. Capacity: 4 guests Price for 14 days: $ 10.000 air conditioning, TV, full kitchen - minibar, microwave, airfryer, blender, stove, dishes and pots.</vt:lpstr>
      <vt:lpstr>35 minutes from Shopping  Grão Pará. 40 minutes from the Airport. 30 minutes from Parque da Cidade (where the main events of Cop30 will gonna happen). 30 minutes from the city center. </vt:lpstr>
      <vt:lpstr>HOUSE  Location:Parque Verde, Belém-Pará Garage, patio, living room, kitchen, 1 suite, 3 bedrooms, 2 bathrooms, laundry room and backyard.  Flat: living room, kitchen, bedroom and bathroom. Capacity: 6  Price for 14 days: $ 10.000 </vt:lpstr>
      <vt:lpstr>The house is under renovation, 200m², 2 sofas, 2 TVs, 2 dining tables, double bed, wardrobe,  curtains, sheets, towels, refrigerator, stove, utensils, pans, sandwich maker and microwave. Improvements: air conditioning, electric shower, airfryer, water filter.</vt:lpstr>
      <vt:lpstr>APARTMENT  Location: São Braz, Belém - Pará  1 suite and 2 bedrooms and bathrooms, L-shaped living room with sofa bed and kitchen .  Capacity: 4 guests Price for 14 days: $ 15.000</vt:lpstr>
      <vt:lpstr>15 minutes from Shopping Boulevard. 25 minutes from the Airport. 20 minutes from Parque da Cidade (where the main events of Cop30 will take place). 25 minutos from the Mercado-ver- o peso air conditioning, TV, full kitchen - minibar, microwave, airfryer, blender, stove, dishes and pots.</vt:lpstr>
      <vt:lpstr> Located: City Center, Belém - Pará. Capacity: 40 guests Price for 14 days: $ 70.000</vt:lpstr>
      <vt:lpstr>Big hostel</vt:lpstr>
      <vt:lpstr>Apresentação do PowerPoint</vt:lpstr>
      <vt:lpstr>Apresentação do PowerPoint</vt:lpstr>
      <vt:lpstr>Location: City center, Belém - Pará Capacity: 6 guests Price for 14 days: $ 30.000 air conditioning, TV, full kitchen - minibar, microwave, airfryer, blender, stove, dishes and pots. </vt:lpstr>
      <vt:lpstr>12 minutes from Shopping Boulevard. 35 minutes from the Airport. 30 minutes from Parque da Cidade (where the main events of Cop30 will take place). 15 minutos from the Mercado-ver- o peso </vt:lpstr>
      <vt:lpstr>APARTMENT   Location: Batista Campos, Belém - Pará 2 bedrooms, living room, kitchen, bathroom and balcony Capacity: 4 guests Price for 14 days $ 30.000  </vt:lpstr>
      <vt:lpstr>15 minutes from Patio Shopping 40 minutes from the Airport, 5 minutos from the Praça Batista campos. 35 minutes from Parque da Cidade (where the main events of Cop30 will take place). 15 minutos from the Mercado-ver- o peso air conditioning, TV, full kitchen - minibar, microwave, airfryer, blender, stove, dishes and pots.</vt:lpstr>
      <vt:lpstr>Location: Marambaia, Belém - Pará Capacity: 6 guests 3 bedrooms Price for 14 days: $ 30.000 air conditioning, TV, full kitchen - minibar, microwave, airfryer, blender, stove, dishes and pots.</vt:lpstr>
      <vt:lpstr>15 minutes from Shopping Boulevard. 35 minutes from the  Airport. 30 minutes from Parque da Cidade (where the main events of Cop30 will take place). 15 minutos from the Mercado-ver- o peso and Estação das Docas.</vt:lpstr>
      <vt:lpstr>Location: Parque Guajará, Belém - Pará Capacity: 6 guests 3 bedrooms Price for 14 days $ 30.000</vt:lpstr>
      <vt:lpstr>15 minutes from Parque Shopping. 25 minutes from the Airport. 25 minutes from Parque da Cidade (where the main events of Cop30 will take place). 10 minutes from the Supermarket and Maganize.</vt:lpstr>
      <vt:lpstr>LARGE HOUSE SHARED WITH HOST -Location: Umarizal, Belém-Pará. Garage, 2 living rooms, 1kitchen, 2 bathroom, 4 bedrooms, 1 external suite, external area/backyard. Capacity: 6 guests Price for 14 days: $ 12.000</vt:lpstr>
      <vt:lpstr>City center 10 minutes from Estação das  Docas, 5 minutes from Praça Brasil 10 minutes from Shopping  Boulevard 30 minutes from the Airport. 30 minutes from Parque da Cidade (where the main events of Cop30 will take place). city center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Home</dc:creator>
  <cp:lastModifiedBy>Eduardo Ribeiro Oliveira</cp:lastModifiedBy>
  <cp:revision>10</cp:revision>
  <dcterms:created xsi:type="dcterms:W3CDTF">2025-03-30T04:05:00Z</dcterms:created>
  <dcterms:modified xsi:type="dcterms:W3CDTF">2025-04-14T14:54:30Z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1046-12.2.0.20326</vt:lpwstr>
  </property>
  <property fmtid="{D5CDD505-2E9C-101B-9397-08002B2CF9AE}" pid="3" name="ICV">
    <vt:lpwstr>CBDBF873ACCE422AA16D9F9638D5339D_13</vt:lpwstr>
  </property>
</Properties>
</file>